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  <p:sldMasterId id="2147483732" r:id="rId3"/>
  </p:sldMasterIdLst>
  <p:notesMasterIdLst>
    <p:notesMasterId r:id="rId41"/>
  </p:notesMasterIdLst>
  <p:sldIdLst>
    <p:sldId id="256" r:id="rId4"/>
    <p:sldId id="346" r:id="rId5"/>
    <p:sldId id="350" r:id="rId6"/>
    <p:sldId id="351" r:id="rId7"/>
    <p:sldId id="352" r:id="rId8"/>
    <p:sldId id="353" r:id="rId9"/>
    <p:sldId id="349" r:id="rId10"/>
    <p:sldId id="354" r:id="rId11"/>
    <p:sldId id="348" r:id="rId12"/>
    <p:sldId id="355" r:id="rId13"/>
    <p:sldId id="274" r:id="rId14"/>
    <p:sldId id="275" r:id="rId15"/>
    <p:sldId id="276" r:id="rId16"/>
    <p:sldId id="277" r:id="rId17"/>
    <p:sldId id="278" r:id="rId18"/>
    <p:sldId id="279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33459-BD13-440F-B4B1-01C764E1C6EC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FAE4F-98F0-4EFE-98F3-11E71D2E5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0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Последовательно раскрываем отдельные элементы, попутно обсуждая взаимоотношения между разными участниками. </a:t>
            </a:r>
          </a:p>
          <a:p>
            <a:pPr>
              <a:defRPr/>
            </a:pPr>
            <a:r>
              <a:rPr lang="ru-RU" dirty="0" smtClean="0"/>
              <a:t>Своевременно задаем вопросы: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Почему банк хочет продать закладную?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Почему ипотечное агентство покупает закладные у банков? Каковы его цели?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Почему агентство покупает разные закладные у разных банков?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Откуда агентство возьмет деньги на покупку закладных у банков?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Почему инвесторы заинтересованы в покупке </a:t>
            </a:r>
            <a:r>
              <a:rPr lang="en-US" dirty="0" smtClean="0"/>
              <a:t>MBS</a:t>
            </a:r>
            <a:r>
              <a:rPr lang="ru-RU" dirty="0" smtClean="0"/>
              <a:t>?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59BA5-1FA7-4BF0-9C08-7C8850CF4287}" type="slidenum">
              <a:rPr lang="ru-RU">
                <a:solidFill>
                  <a:prstClr val="black"/>
                </a:solidFill>
              </a:rPr>
              <a:pPr eaLnBrk="1" hangingPunct="1"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Предложить заполнить таблицу (работа в группах 5-10 минут)</a:t>
            </a:r>
            <a:endParaRPr lang="en-US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A62D7E-E5FB-4661-82BF-46732B0A18B4}" type="slidenum">
              <a:rPr lang="ru-RU">
                <a:solidFill>
                  <a:prstClr val="black"/>
                </a:solidFill>
              </a:rPr>
              <a:pPr eaLnBrk="1" hangingPunct="1"/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Сравнить ответы с предложенными на слайде. Дополнить.</a:t>
            </a:r>
            <a:endParaRPr lang="en-US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288294-707E-4EA8-B00D-D010756D01D3}" type="slidenum">
              <a:rPr lang="ru-RU">
                <a:solidFill>
                  <a:prstClr val="black"/>
                </a:solidFill>
              </a:rPr>
              <a:pPr eaLnBrk="1" hangingPunct="1"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8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69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776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262E-9BF9-4447-A279-D53F3DDC25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48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00E0-8804-413C-AB26-D888E5112D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86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B6E9-51C5-4E23-90D0-97CC952611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1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42CD-D30A-44D8-A38F-A0BB50962E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5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AF9DA-73BA-467B-9536-EAAB2D7E73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58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435B-8308-4687-976E-42521A4777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03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1A91-3FA2-482E-8DBC-3D1BA744AF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55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9E68-BACB-4284-BB1F-42D56038B1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53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8D24-1648-477F-8F73-723C2C72C0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17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A796-B872-445D-A368-B0A44C8ECB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86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016B8-3561-4F9D-8C86-C1C088F7A3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02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832B-34D5-4960-BE13-A2A468A37A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8987C-1908-470A-B25A-FFFC8DB34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50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6CC6-3B58-4948-8CE2-1042C577AC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27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262E-9BF9-4447-A279-D53F3DDC25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7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00E0-8804-413C-AB26-D888E5112D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91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B6E9-51C5-4E23-90D0-97CC952611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96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42CD-D30A-44D8-A38F-A0BB50962E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2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84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AF9DA-73BA-467B-9536-EAAB2D7E73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941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435B-8308-4687-976E-42521A4777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2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1A91-3FA2-482E-8DBC-3D1BA744AF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688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9E68-BACB-4284-BB1F-42D56038B1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298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8D24-1648-477F-8F73-723C2C72C0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2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A796-B872-445D-A368-B0A44C8ECB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711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016B8-3561-4F9D-8C86-C1C088F7A3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357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832B-34D5-4960-BE13-A2A468A37A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567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8987C-1908-470A-B25A-FFFC8DB34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303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6CC6-3B58-4948-8CE2-1042C577AC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5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0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2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23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53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9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9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09788-AC56-4118-B7E3-692C78685CF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3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09788-AC56-4118-B7E3-692C78685CF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9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ru-RU" dirty="0" smtClean="0"/>
              <a:t>Финансовые рынки и институты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к.э.н., доцент кафедры теории кредита и финансового менеджмента Санкт-Петербургского государственного университета </a:t>
            </a:r>
            <a:r>
              <a:rPr lang="ru-RU" dirty="0" err="1" smtClean="0"/>
              <a:t>Дарушин</a:t>
            </a:r>
            <a:r>
              <a:rPr lang="ru-RU" dirty="0" smtClean="0"/>
              <a:t> Иван Александрович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2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Валютный рынок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Оптовые сделки – валютные биржи; межбанковский рынок (</a:t>
            </a:r>
            <a:r>
              <a:rPr lang="en-US" dirty="0" smtClean="0"/>
              <a:t>FOREX)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Розничные сделки – через банки (обменные пункты</a:t>
            </a:r>
            <a:r>
              <a:rPr lang="en-US" dirty="0" smtClean="0"/>
              <a:t>, </a:t>
            </a:r>
            <a:r>
              <a:rPr lang="ru-RU" dirty="0" smtClean="0"/>
              <a:t>заявки на биржевую куплю-продажу)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ru-RU" dirty="0" smtClean="0"/>
              <a:t>Отсутствие ограничений на операции с валютой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1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Финансовые институты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i="1" dirty="0" smtClean="0"/>
              <a:t>Торговые посредники </a:t>
            </a:r>
            <a:r>
              <a:rPr lang="ru-RU" dirty="0" smtClean="0"/>
              <a:t>–  специализируются </a:t>
            </a:r>
            <a:r>
              <a:rPr lang="ru-RU" dirty="0"/>
              <a:t>на </a:t>
            </a:r>
            <a:r>
              <a:rPr lang="ru-RU" dirty="0" smtClean="0"/>
              <a:t>посреднических </a:t>
            </a:r>
            <a:r>
              <a:rPr lang="ru-RU" dirty="0"/>
              <a:t>сделках, связанных с куплей-продажей и передачей (трансфертом) существующих финансовых инструментов от их продавцов к </a:t>
            </a:r>
            <a:r>
              <a:rPr lang="ru-RU" dirty="0" smtClean="0"/>
              <a:t>покупателям, обслуживают </a:t>
            </a:r>
            <a:r>
              <a:rPr lang="ru-RU" dirty="0"/>
              <a:t>операции с существующими </a:t>
            </a:r>
            <a:r>
              <a:rPr lang="ru-RU" dirty="0" smtClean="0"/>
              <a:t>инструментами.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2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Финансовые институты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i="1" dirty="0" smtClean="0"/>
              <a:t>Финансовые посредники </a:t>
            </a:r>
            <a:r>
              <a:rPr lang="ru-RU" dirty="0" smtClean="0"/>
              <a:t>–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институты </a:t>
            </a:r>
            <a:r>
              <a:rPr lang="ru-RU" dirty="0"/>
              <a:t>финансового рынка, которые приобретают средства путем выпуска своих обязательств и инвестируют их путем покупки чужих финансовых инструментов (требований к эмитенту).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виды финансовых институтов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69062"/>
              </p:ext>
            </p:extLst>
          </p:nvPr>
        </p:nvGraphicFramePr>
        <p:xfrm>
          <a:off x="755576" y="1556794"/>
          <a:ext cx="7848872" cy="46085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34178"/>
                <a:gridCol w="2964928"/>
                <a:gridCol w="582073"/>
                <a:gridCol w="449286"/>
                <a:gridCol w="518407"/>
              </a:tblGrid>
              <a:tr h="10635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Брокеры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Дилеры (макет-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мейкеры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Инвестиционные банки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Финансовые институты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Страховые компании 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пенсионные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фонды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Финансовые посредники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0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Взаимные (паевые)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инвестиционные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фонды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Финансовые компании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Кредитные институты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Финансовые институты развития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Коммерческие банки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Депозитные институты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монетарные финансовые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посредники)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0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Сберегательные банки 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ассоциации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строительные общества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Кредитные союзы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статьи активов и пассивов финансовых посредников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996273"/>
              </p:ext>
            </p:extLst>
          </p:nvPr>
        </p:nvGraphicFramePr>
        <p:xfrm>
          <a:off x="683117" y="1600199"/>
          <a:ext cx="7777766" cy="4525966"/>
        </p:xfrm>
        <a:graphic>
          <a:graphicData uri="http://schemas.openxmlformats.org/drawingml/2006/table">
            <a:tbl>
              <a:tblPr firstRow="1" firstCol="1" bandRow="1"/>
              <a:tblGrid>
                <a:gridCol w="2717941"/>
                <a:gridCol w="1882707"/>
                <a:gridCol w="3177118"/>
              </a:tblGrid>
              <a:tr h="331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Финансовый посредник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Основные статьи пассивов (источники привлечения средств)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Основные статьи активов (направления использования средств)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Депозитные финансовые институты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Коммерческие банки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Вклады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Коммерческие и потребительские кредиты; закладные; государственные ценные бумаги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Ссудо-сберегательные ассоциации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Вклады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Закладные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Взаимно-сберегательные банки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Вклады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Закладные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Кредитные союзы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Вклады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Потребительские кредиты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  <a:latin typeface="Times New Roman"/>
                          <a:ea typeface="Times New Roman"/>
                        </a:rPr>
                        <a:t>Недопозитные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 финансовые институты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1. Сберегательные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институты договорного типа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Страховые компании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Сборы от продажи страховых полисов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Корпоративные облигации и акции; закладные; государственные ценные бумаги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Частные и государственные пенсионные фонды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Взносы работающих граждан и работодателей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Корпоративные облигации и акции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0">
                <a:tc gridSpan="3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2. Инвестиционные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институты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Инвестиционные фонды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Эмиссия собственных акций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Корпоративные и государственные ценные бумаги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Паевые инвестиционные фонды 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Паевые взносы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Акции; облигации; валютные активы; недвижимость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Взаимные (паевые) фонды денежного рынка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Паевые взносы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Инструменты денежного рынка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88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9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Иные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финансовые институты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Финансовые компании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Коммерческие ценные бумаги, акции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Потребительские ссуды и коммерческие кредиты, финансовые контракты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Финансовые институты развития и государственные агенства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Акции и облигации, средне и долгосрочные кредиты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Долгосрочные кредиты, кредитные линии и гарантии; ипотечные кредиты</a:t>
                      </a:r>
                    </a:p>
                  </a:txBody>
                  <a:tcPr marL="64906" marR="64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Депозитные финансовые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b="1" i="1" dirty="0" smtClean="0"/>
              <a:t>Банки</a:t>
            </a:r>
          </a:p>
          <a:p>
            <a:pPr>
              <a:buFont typeface="Wingdings" pitchFamily="2" charset="2"/>
              <a:buChar char="ü"/>
            </a:pPr>
            <a:r>
              <a:rPr lang="ru-RU" sz="2300" dirty="0"/>
              <a:t>осуществляют двойной обмен долговых </a:t>
            </a:r>
            <a:r>
              <a:rPr lang="ru-RU" sz="2300" dirty="0" smtClean="0"/>
              <a:t>обязательств (</a:t>
            </a:r>
            <a:r>
              <a:rPr lang="ru-RU" sz="2300" dirty="0"/>
              <a:t>только банки принимают на себя безусловные обязательства с фиксированной суммой </a:t>
            </a:r>
            <a:r>
              <a:rPr lang="ru-RU" sz="2300" dirty="0" smtClean="0"/>
              <a:t>долга!)</a:t>
            </a:r>
          </a:p>
          <a:p>
            <a:pPr>
              <a:buFont typeface="Wingdings" pitchFamily="2" charset="2"/>
              <a:buChar char="ü"/>
            </a:pPr>
            <a:r>
              <a:rPr lang="ru-RU" sz="2300" dirty="0"/>
              <a:t>формируют ресурсы для своих операций главным образом за счет заемных </a:t>
            </a:r>
            <a:r>
              <a:rPr lang="ru-RU" sz="2300" dirty="0" smtClean="0"/>
              <a:t>средств (</a:t>
            </a:r>
            <a:r>
              <a:rPr lang="ru-RU" sz="2300" dirty="0" smtClean="0"/>
              <a:t>повышенная </a:t>
            </a:r>
            <a:r>
              <a:rPr lang="ru-RU" sz="2300" dirty="0" smtClean="0"/>
              <a:t>зависимость от </a:t>
            </a:r>
            <a:r>
              <a:rPr lang="ru-RU" sz="2300" dirty="0"/>
              <a:t>воздействия внешних и внутренних </a:t>
            </a:r>
            <a:r>
              <a:rPr lang="ru-RU" sz="2300" dirty="0" smtClean="0"/>
              <a:t>факторов)</a:t>
            </a:r>
          </a:p>
          <a:p>
            <a:pPr>
              <a:buFont typeface="Wingdings" pitchFamily="2" charset="2"/>
              <a:buChar char="ü"/>
            </a:pPr>
            <a:r>
              <a:rPr lang="ru-RU" sz="2300" dirty="0"/>
              <a:t>открывают и обслуживают расчетные и текущие </a:t>
            </a:r>
            <a:r>
              <a:rPr lang="ru-RU" sz="2300" dirty="0" smtClean="0"/>
              <a:t>счета, эмитируют </a:t>
            </a:r>
            <a:r>
              <a:rPr lang="ru-RU" sz="2300" dirty="0"/>
              <a:t>безналичные платежные </a:t>
            </a:r>
            <a:r>
              <a:rPr lang="ru-RU" sz="2300" dirty="0" smtClean="0"/>
              <a:t>средства (обеспечивают </a:t>
            </a:r>
            <a:r>
              <a:rPr lang="ru-RU" sz="2300" dirty="0"/>
              <a:t>функционирование платежной </a:t>
            </a:r>
            <a:r>
              <a:rPr lang="ru-RU" sz="2300" dirty="0" smtClean="0"/>
              <a:t>системы</a:t>
            </a:r>
            <a:r>
              <a:rPr lang="ru-RU" sz="2400" dirty="0" smtClean="0"/>
              <a:t>).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банков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посредническая;</a:t>
            </a:r>
          </a:p>
          <a:p>
            <a:r>
              <a:rPr lang="ru-RU" i="1" dirty="0"/>
              <a:t>качественная</a:t>
            </a:r>
            <a:r>
              <a:rPr lang="ru-RU" dirty="0"/>
              <a:t> </a:t>
            </a:r>
            <a:r>
              <a:rPr lang="ru-RU" i="1" dirty="0"/>
              <a:t>трансформация </a:t>
            </a:r>
            <a:r>
              <a:rPr lang="ru-RU" i="1" dirty="0" smtClean="0"/>
              <a:t>активов;</a:t>
            </a:r>
          </a:p>
          <a:p>
            <a:r>
              <a:rPr lang="ru-RU" i="1" dirty="0"/>
              <a:t>эмиссии платежных средств и посредника в </a:t>
            </a:r>
            <a:r>
              <a:rPr lang="ru-RU" i="1" dirty="0" smtClean="0"/>
              <a:t>платежах</a:t>
            </a:r>
            <a:r>
              <a:rPr lang="ru-RU" dirty="0" smtClean="0"/>
              <a:t>;</a:t>
            </a:r>
          </a:p>
          <a:p>
            <a:r>
              <a:rPr lang="ru-RU" i="1" dirty="0"/>
              <a:t>передача экономике импульсов денежно-кредитной политики Центрального банка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70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Пассивы (обязательства) банков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Собственный капитал</a:t>
            </a:r>
          </a:p>
          <a:p>
            <a:endParaRPr lang="ru-RU" dirty="0"/>
          </a:p>
          <a:p>
            <a:r>
              <a:rPr lang="ru-RU" dirty="0" smtClean="0"/>
              <a:t>Привлеченные средства (вклады и депозиты: до востребования и срочные)</a:t>
            </a:r>
          </a:p>
          <a:p>
            <a:endParaRPr lang="ru-RU" dirty="0"/>
          </a:p>
          <a:p>
            <a:r>
              <a:rPr lang="ru-RU" dirty="0" smtClean="0"/>
              <a:t>Заемные средства (кредиты других банков</a:t>
            </a:r>
            <a:r>
              <a:rPr lang="en-US" dirty="0" smtClean="0"/>
              <a:t>,</a:t>
            </a:r>
            <a:r>
              <a:rPr lang="ru-RU" dirty="0" smtClean="0"/>
              <a:t> в том числе ЦБ; облигационные и другие займы)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78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Активы банков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</a:p>
          <a:p>
            <a:endParaRPr lang="ru-RU" dirty="0"/>
          </a:p>
          <a:p>
            <a:r>
              <a:rPr lang="ru-RU" dirty="0" smtClean="0"/>
              <a:t>Инвестиции</a:t>
            </a:r>
          </a:p>
          <a:p>
            <a:endParaRPr lang="ru-RU" dirty="0"/>
          </a:p>
          <a:p>
            <a:r>
              <a:rPr lang="ru-RU" dirty="0" smtClean="0"/>
              <a:t>Вложения в имущество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77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кредита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кредита</a:t>
            </a:r>
          </a:p>
          <a:p>
            <a:r>
              <a:rPr lang="ru-RU" dirty="0" smtClean="0"/>
              <a:t>Сумма</a:t>
            </a:r>
          </a:p>
          <a:p>
            <a:r>
              <a:rPr lang="ru-RU" dirty="0" smtClean="0"/>
              <a:t>Срок</a:t>
            </a:r>
          </a:p>
          <a:p>
            <a:r>
              <a:rPr lang="ru-RU" dirty="0" smtClean="0"/>
              <a:t>Процентная ставка</a:t>
            </a:r>
          </a:p>
          <a:p>
            <a:r>
              <a:rPr lang="ru-RU" dirty="0" smtClean="0"/>
              <a:t>Обеспеченность</a:t>
            </a:r>
          </a:p>
          <a:p>
            <a:r>
              <a:rPr lang="ru-RU" dirty="0" smtClean="0"/>
              <a:t>Способ выдачи</a:t>
            </a:r>
          </a:p>
          <a:p>
            <a:r>
              <a:rPr lang="ru-RU" dirty="0" smtClean="0"/>
              <a:t>Способ погашения</a:t>
            </a:r>
          </a:p>
          <a:p>
            <a:r>
              <a:rPr lang="ru-RU" dirty="0" smtClean="0"/>
              <a:t>Возможность досрочного погашения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4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075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6EA53B-E520-4904-81E4-1A8060F258C9}" type="slidenum">
              <a:rPr lang="ru-RU">
                <a:solidFill>
                  <a:srgbClr val="000000"/>
                </a:solidFill>
              </a:rPr>
              <a:pPr eaLnBrk="1" hangingPunct="1"/>
              <a:t>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</a:p>
        </p:txBody>
      </p:sp>
      <p:sp>
        <p:nvSpPr>
          <p:cNvPr id="107526" name="Rectangle 4"/>
          <p:cNvSpPr>
            <a:spLocks noChangeArrowheads="1"/>
          </p:cNvSpPr>
          <p:nvPr/>
        </p:nvSpPr>
        <p:spPr bwMode="auto">
          <a:xfrm>
            <a:off x="2268538" y="549275"/>
            <a:ext cx="439261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Финансовые рынки</a:t>
            </a:r>
          </a:p>
        </p:txBody>
      </p:sp>
      <p:sp>
        <p:nvSpPr>
          <p:cNvPr id="107527" name="Rectangle 5"/>
          <p:cNvSpPr>
            <a:spLocks noChangeArrowheads="1"/>
          </p:cNvSpPr>
          <p:nvPr/>
        </p:nvSpPr>
        <p:spPr bwMode="auto">
          <a:xfrm>
            <a:off x="684213" y="1412875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Рынок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золота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7528" name="Rectangle 6"/>
          <p:cNvSpPr>
            <a:spLocks noChangeArrowheads="1"/>
          </p:cNvSpPr>
          <p:nvPr/>
        </p:nvSpPr>
        <p:spPr bwMode="auto">
          <a:xfrm>
            <a:off x="2771775" y="1412875"/>
            <a:ext cx="14398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Валютный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рынок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7529" name="Rectangle 7"/>
          <p:cNvSpPr>
            <a:spLocks noChangeArrowheads="1"/>
          </p:cNvSpPr>
          <p:nvPr/>
        </p:nvSpPr>
        <p:spPr bwMode="auto">
          <a:xfrm>
            <a:off x="5076825" y="1412875"/>
            <a:ext cx="14398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капитала</a:t>
            </a:r>
          </a:p>
        </p:txBody>
      </p:sp>
      <p:sp>
        <p:nvSpPr>
          <p:cNvPr id="107530" name="Rectangle 8"/>
          <p:cNvSpPr>
            <a:spLocks noChangeArrowheads="1"/>
          </p:cNvSpPr>
          <p:nvPr/>
        </p:nvSpPr>
        <p:spPr bwMode="auto">
          <a:xfrm>
            <a:off x="7164388" y="1412875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денежных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средств</a:t>
            </a:r>
          </a:p>
        </p:txBody>
      </p:sp>
      <p:sp>
        <p:nvSpPr>
          <p:cNvPr id="107531" name="Rectangle 9"/>
          <p:cNvSpPr>
            <a:spLocks noChangeArrowheads="1"/>
          </p:cNvSpPr>
          <p:nvPr/>
        </p:nvSpPr>
        <p:spPr bwMode="auto">
          <a:xfrm>
            <a:off x="684213" y="2781300"/>
            <a:ext cx="15113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ссудного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капитала</a:t>
            </a:r>
          </a:p>
        </p:txBody>
      </p:sp>
      <p:sp>
        <p:nvSpPr>
          <p:cNvPr id="107532" name="Rectangle 10"/>
          <p:cNvSpPr>
            <a:spLocks noChangeArrowheads="1"/>
          </p:cNvSpPr>
          <p:nvPr/>
        </p:nvSpPr>
        <p:spPr bwMode="auto">
          <a:xfrm>
            <a:off x="684213" y="4365625"/>
            <a:ext cx="15113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 банковских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ссуд</a:t>
            </a:r>
          </a:p>
        </p:txBody>
      </p:sp>
      <p:sp>
        <p:nvSpPr>
          <p:cNvPr id="107533" name="Rectangle 11"/>
          <p:cNvSpPr>
            <a:spLocks noChangeArrowheads="1"/>
          </p:cNvSpPr>
          <p:nvPr/>
        </p:nvSpPr>
        <p:spPr bwMode="auto">
          <a:xfrm>
            <a:off x="3059113" y="2781300"/>
            <a:ext cx="20875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 долевых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ценных бумаг</a:t>
            </a:r>
          </a:p>
        </p:txBody>
      </p:sp>
      <p:sp>
        <p:nvSpPr>
          <p:cNvPr id="107534" name="Rectangle 12"/>
          <p:cNvSpPr>
            <a:spLocks noChangeArrowheads="1"/>
          </p:cNvSpPr>
          <p:nvPr/>
        </p:nvSpPr>
        <p:spPr bwMode="auto">
          <a:xfrm>
            <a:off x="3059113" y="4652963"/>
            <a:ext cx="20875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 долговых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ценных бумаг</a:t>
            </a:r>
          </a:p>
        </p:txBody>
      </p:sp>
      <p:sp>
        <p:nvSpPr>
          <p:cNvPr id="107535" name="Rectangle 13"/>
          <p:cNvSpPr>
            <a:spLocks noChangeArrowheads="1"/>
          </p:cNvSpPr>
          <p:nvPr/>
        </p:nvSpPr>
        <p:spPr bwMode="auto">
          <a:xfrm>
            <a:off x="3851275" y="3644900"/>
            <a:ext cx="16573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Срочный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</a:t>
            </a:r>
          </a:p>
        </p:txBody>
      </p:sp>
      <p:sp>
        <p:nvSpPr>
          <p:cNvPr id="107536" name="Rectangle 14"/>
          <p:cNvSpPr>
            <a:spLocks noChangeArrowheads="1"/>
          </p:cNvSpPr>
          <p:nvPr/>
        </p:nvSpPr>
        <p:spPr bwMode="auto">
          <a:xfrm>
            <a:off x="6300788" y="3357563"/>
            <a:ext cx="23764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Рынок ценных бумаг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(фондовый рынок)</a:t>
            </a:r>
          </a:p>
        </p:txBody>
      </p:sp>
      <p:sp>
        <p:nvSpPr>
          <p:cNvPr id="107537" name="Line 15"/>
          <p:cNvSpPr>
            <a:spLocks noChangeShapeType="1"/>
          </p:cNvSpPr>
          <p:nvPr/>
        </p:nvSpPr>
        <p:spPr bwMode="auto">
          <a:xfrm>
            <a:off x="4427538" y="11255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38" name="Line 16"/>
          <p:cNvSpPr>
            <a:spLocks noChangeShapeType="1"/>
          </p:cNvSpPr>
          <p:nvPr/>
        </p:nvSpPr>
        <p:spPr bwMode="auto">
          <a:xfrm>
            <a:off x="1403350" y="1196975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39" name="Line 17"/>
          <p:cNvSpPr>
            <a:spLocks noChangeShapeType="1"/>
          </p:cNvSpPr>
          <p:nvPr/>
        </p:nvSpPr>
        <p:spPr bwMode="auto">
          <a:xfrm>
            <a:off x="1403350" y="1196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0" name="Line 18"/>
          <p:cNvSpPr>
            <a:spLocks noChangeShapeType="1"/>
          </p:cNvSpPr>
          <p:nvPr/>
        </p:nvSpPr>
        <p:spPr bwMode="auto">
          <a:xfrm>
            <a:off x="3492500" y="1196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1" name="Line 19"/>
          <p:cNvSpPr>
            <a:spLocks noChangeShapeType="1"/>
          </p:cNvSpPr>
          <p:nvPr/>
        </p:nvSpPr>
        <p:spPr bwMode="auto">
          <a:xfrm>
            <a:off x="5795963" y="1196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2" name="Line 20"/>
          <p:cNvSpPr>
            <a:spLocks noChangeShapeType="1"/>
          </p:cNvSpPr>
          <p:nvPr/>
        </p:nvSpPr>
        <p:spPr bwMode="auto">
          <a:xfrm>
            <a:off x="7885113" y="1196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3" name="Line 21"/>
          <p:cNvSpPr>
            <a:spLocks noChangeShapeType="1"/>
          </p:cNvSpPr>
          <p:nvPr/>
        </p:nvSpPr>
        <p:spPr bwMode="auto">
          <a:xfrm>
            <a:off x="5795963" y="2276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4" name="Line 22"/>
          <p:cNvSpPr>
            <a:spLocks noChangeShapeType="1"/>
          </p:cNvSpPr>
          <p:nvPr/>
        </p:nvSpPr>
        <p:spPr bwMode="auto">
          <a:xfrm flipH="1">
            <a:off x="1331913" y="2492375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5" name="Line 23"/>
          <p:cNvSpPr>
            <a:spLocks noChangeShapeType="1"/>
          </p:cNvSpPr>
          <p:nvPr/>
        </p:nvSpPr>
        <p:spPr bwMode="auto">
          <a:xfrm>
            <a:off x="1331913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6" name="Line 24"/>
          <p:cNvSpPr>
            <a:spLocks noChangeShapeType="1"/>
          </p:cNvSpPr>
          <p:nvPr/>
        </p:nvSpPr>
        <p:spPr bwMode="auto">
          <a:xfrm>
            <a:off x="4067175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7" name="Line 25"/>
          <p:cNvSpPr>
            <a:spLocks noChangeShapeType="1"/>
          </p:cNvSpPr>
          <p:nvPr/>
        </p:nvSpPr>
        <p:spPr bwMode="auto">
          <a:xfrm>
            <a:off x="1403350" y="37893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8" name="Line 26"/>
          <p:cNvSpPr>
            <a:spLocks noChangeShapeType="1"/>
          </p:cNvSpPr>
          <p:nvPr/>
        </p:nvSpPr>
        <p:spPr bwMode="auto">
          <a:xfrm>
            <a:off x="1403350" y="4076700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49" name="Line 27"/>
          <p:cNvSpPr>
            <a:spLocks noChangeShapeType="1"/>
          </p:cNvSpPr>
          <p:nvPr/>
        </p:nvSpPr>
        <p:spPr bwMode="auto">
          <a:xfrm>
            <a:off x="3492500" y="40767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50" name="Line 28"/>
          <p:cNvSpPr>
            <a:spLocks noChangeShapeType="1"/>
          </p:cNvSpPr>
          <p:nvPr/>
        </p:nvSpPr>
        <p:spPr bwMode="auto">
          <a:xfrm>
            <a:off x="2627313" y="26368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51" name="Line 29"/>
          <p:cNvSpPr>
            <a:spLocks noChangeShapeType="1"/>
          </p:cNvSpPr>
          <p:nvPr/>
        </p:nvSpPr>
        <p:spPr bwMode="auto">
          <a:xfrm>
            <a:off x="2627313" y="2636838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52" name="Line 30"/>
          <p:cNvSpPr>
            <a:spLocks noChangeShapeType="1"/>
          </p:cNvSpPr>
          <p:nvPr/>
        </p:nvSpPr>
        <p:spPr bwMode="auto">
          <a:xfrm>
            <a:off x="5940425" y="26368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53" name="Line 31"/>
          <p:cNvSpPr>
            <a:spLocks noChangeShapeType="1"/>
          </p:cNvSpPr>
          <p:nvPr/>
        </p:nvSpPr>
        <p:spPr bwMode="auto">
          <a:xfrm>
            <a:off x="2627313" y="5516563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7554" name="Line 32"/>
          <p:cNvSpPr>
            <a:spLocks noChangeShapeType="1"/>
          </p:cNvSpPr>
          <p:nvPr/>
        </p:nvSpPr>
        <p:spPr bwMode="auto">
          <a:xfrm flipH="1">
            <a:off x="5724525" y="37893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03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Пластиковые карты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Депозитные (в том числе с овердрафтом)</a:t>
            </a:r>
          </a:p>
          <a:p>
            <a:r>
              <a:rPr lang="ru-RU" dirty="0" smtClean="0"/>
              <a:t>Кредитные</a:t>
            </a:r>
          </a:p>
          <a:p>
            <a:pPr marL="0" indent="0">
              <a:buNone/>
            </a:pPr>
            <a:r>
              <a:rPr lang="ru-RU" dirty="0" smtClean="0"/>
              <a:t>Особенности кредитных карт:</a:t>
            </a:r>
          </a:p>
          <a:p>
            <a:pPr>
              <a:buFontTx/>
              <a:buChar char="-"/>
            </a:pPr>
            <a:r>
              <a:rPr lang="ru-RU" dirty="0" smtClean="0"/>
              <a:t>кредитный лимит</a:t>
            </a:r>
          </a:p>
          <a:p>
            <a:pPr>
              <a:buFontTx/>
              <a:buChar char="-"/>
            </a:pPr>
            <a:r>
              <a:rPr lang="ru-RU" dirty="0" smtClean="0"/>
              <a:t>льготный период</a:t>
            </a:r>
          </a:p>
          <a:p>
            <a:pPr>
              <a:buFontTx/>
              <a:buChar char="-"/>
            </a:pPr>
            <a:r>
              <a:rPr lang="ru-RU" dirty="0" smtClean="0"/>
              <a:t>бонусные программы</a:t>
            </a:r>
          </a:p>
          <a:p>
            <a:pPr>
              <a:buFontTx/>
              <a:buChar char="-"/>
            </a:pPr>
            <a:r>
              <a:rPr lang="ru-RU" dirty="0" smtClean="0"/>
              <a:t>процентная ставка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97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Расчетные операции банков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Расчеты платежными поручениями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рямые корреспондентские отношения банков;</a:t>
            </a:r>
          </a:p>
          <a:p>
            <a:pPr marL="0" indent="0">
              <a:buNone/>
            </a:pPr>
            <a:r>
              <a:rPr lang="ru-RU" dirty="0" smtClean="0"/>
              <a:t>через систему Центрального банка (РКЦ);</a:t>
            </a:r>
          </a:p>
          <a:p>
            <a:pPr marL="0" indent="0">
              <a:buNone/>
            </a:pPr>
            <a:r>
              <a:rPr lang="ru-RU" dirty="0" smtClean="0"/>
              <a:t>международные расчеты (</a:t>
            </a:r>
            <a:r>
              <a:rPr lang="en-US" dirty="0" smtClean="0"/>
              <a:t>SWIFT, IBAN)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Расчеты аккредитивами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25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Центральный банк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Регулирование банковской деятельности</a:t>
            </a:r>
            <a:r>
              <a:rPr lang="en-US" sz="2800" dirty="0" smtClean="0"/>
              <a:t>,</a:t>
            </a:r>
            <a:r>
              <a:rPr lang="ru-RU" sz="2800" dirty="0" smtClean="0"/>
              <a:t> лицензирование и надзор;</a:t>
            </a:r>
          </a:p>
          <a:p>
            <a:r>
              <a:rPr lang="ru-RU" sz="2800" dirty="0" smtClean="0"/>
              <a:t>Эмиссия национальной валюты;</a:t>
            </a:r>
          </a:p>
          <a:p>
            <a:r>
              <a:rPr lang="ru-RU" sz="2800" dirty="0" smtClean="0"/>
              <a:t>Кредитор последней инстанции;</a:t>
            </a:r>
          </a:p>
          <a:p>
            <a:r>
              <a:rPr lang="ru-RU" sz="2800" dirty="0" smtClean="0"/>
              <a:t>Организация национальной расчетной системы;</a:t>
            </a:r>
          </a:p>
          <a:p>
            <a:r>
              <a:rPr lang="ru-RU" sz="2800" dirty="0" smtClean="0"/>
              <a:t>Ведение казначейских счетов;</a:t>
            </a:r>
          </a:p>
          <a:p>
            <a:r>
              <a:rPr lang="ru-RU" sz="2800" dirty="0" smtClean="0"/>
              <a:t>Хранение золото-валютных резервов;</a:t>
            </a:r>
          </a:p>
          <a:p>
            <a:r>
              <a:rPr lang="ru-RU" sz="2800" dirty="0" smtClean="0"/>
              <a:t>Реализация денежно-кредитной политики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7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Денежно-кредитная политика ЦБ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 </a:t>
            </a:r>
            <a:r>
              <a:rPr lang="ru-RU" smtClean="0"/>
              <a:t>денежной массы</a:t>
            </a:r>
          </a:p>
          <a:p>
            <a:r>
              <a:rPr lang="ru-RU" dirty="0" smtClean="0"/>
              <a:t>Ключевая ставка</a:t>
            </a:r>
          </a:p>
          <a:p>
            <a:r>
              <a:rPr lang="ru-RU" dirty="0" smtClean="0"/>
              <a:t>Нормативы обязательных резервов</a:t>
            </a:r>
          </a:p>
          <a:p>
            <a:r>
              <a:rPr lang="ru-RU" dirty="0" smtClean="0"/>
              <a:t>Операции с ценными бумагами</a:t>
            </a:r>
          </a:p>
          <a:p>
            <a:r>
              <a:rPr lang="ru-RU" dirty="0" smtClean="0"/>
              <a:t>Операции с валютой и РЕПО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38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Депозитные финансовые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endParaRPr lang="ru-RU" sz="2400" b="1" i="1" dirty="0" smtClean="0"/>
          </a:p>
          <a:p>
            <a:pPr marL="0" indent="0">
              <a:buNone/>
            </a:pPr>
            <a:r>
              <a:rPr lang="ru-RU" sz="2400" b="1" i="1" dirty="0" smtClean="0"/>
              <a:t>2. </a:t>
            </a:r>
            <a:r>
              <a:rPr lang="ru-RU" sz="2400" i="1" dirty="0"/>
              <a:t>Сберегательные институты</a:t>
            </a:r>
            <a:r>
              <a:rPr lang="ru-RU" sz="2400" dirty="0"/>
              <a:t> </a:t>
            </a:r>
            <a:r>
              <a:rPr lang="ru-RU" sz="2400" dirty="0" smtClean="0"/>
              <a:t>– специализированные финансовые институты, </a:t>
            </a:r>
            <a:r>
              <a:rPr lang="ru-RU" sz="2400" dirty="0"/>
              <a:t>основными источниками средств которых выступают сберегательные вклады и разнообразные срочные потребительские </a:t>
            </a:r>
            <a:r>
              <a:rPr lang="ru-RU" sz="2400" dirty="0" smtClean="0"/>
              <a:t>депозиты; заимствуют </a:t>
            </a:r>
            <a:r>
              <a:rPr lang="ru-RU" sz="2400" dirty="0"/>
              <a:t>денежные средства на короткие сроки с использованием текущих и сберегательных счетов, а затем ссужают их на длительный срок под обеспечение в виде недвижимости.</a:t>
            </a:r>
          </a:p>
          <a:p>
            <a:pPr marL="0" indent="0">
              <a:buNone/>
            </a:pPr>
            <a:endParaRPr lang="ru-RU" sz="2400" b="1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35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Депозитные финансовые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endParaRPr lang="ru-RU" sz="2400" b="1" i="1" dirty="0" smtClean="0"/>
          </a:p>
          <a:p>
            <a:pPr marL="0" indent="0">
              <a:buNone/>
            </a:pPr>
            <a:endParaRPr lang="ru-RU" sz="2400" b="1" i="1" dirty="0"/>
          </a:p>
          <a:p>
            <a:pPr marL="0" indent="0">
              <a:buNone/>
            </a:pPr>
            <a:r>
              <a:rPr lang="ru-RU" sz="2400" b="1" i="1" dirty="0" smtClean="0"/>
              <a:t>3. </a:t>
            </a:r>
            <a:r>
              <a:rPr lang="ru-RU" sz="2400" i="1" dirty="0"/>
              <a:t>Ссудо-сберегательные </a:t>
            </a:r>
            <a:r>
              <a:rPr lang="ru-RU" sz="2400" i="1" dirty="0" smtClean="0"/>
              <a:t>ассоциации </a:t>
            </a:r>
            <a:r>
              <a:rPr lang="ru-RU" sz="2400" dirty="0" smtClean="0"/>
              <a:t>– </a:t>
            </a:r>
            <a:r>
              <a:rPr lang="ru-RU" sz="2400" dirty="0"/>
              <a:t>привлекают средства </a:t>
            </a:r>
            <a:r>
              <a:rPr lang="ru-RU" sz="2400" dirty="0" smtClean="0"/>
              <a:t>за </a:t>
            </a:r>
            <a:r>
              <a:rPr lang="ru-RU" sz="2400" dirty="0"/>
              <a:t>счет открытия сберегательных счетов (часто называемых паями), продажи клиентам сберегательных сертификатов, выкупаемых по первому требованию, а также срочных и чековых </a:t>
            </a:r>
            <a:r>
              <a:rPr lang="ru-RU" sz="2400" dirty="0" smtClean="0"/>
              <a:t>счетов; собранные </a:t>
            </a:r>
            <a:r>
              <a:rPr lang="ru-RU" sz="2400" dirty="0"/>
              <a:t>средства традиционно используют на выдачу кредитов под залог недвижимости. </a:t>
            </a:r>
          </a:p>
          <a:p>
            <a:pPr marL="0" indent="0">
              <a:buNone/>
            </a:pPr>
            <a:endParaRPr lang="ru-RU" sz="2400" b="1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15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Депозитные финансовые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endParaRPr lang="ru-RU" sz="2400" b="1" i="1" dirty="0"/>
          </a:p>
          <a:p>
            <a:pPr marL="0" indent="0">
              <a:buNone/>
            </a:pPr>
            <a:r>
              <a:rPr lang="ru-RU" sz="2400" b="1" i="1" dirty="0" smtClean="0"/>
              <a:t>4. </a:t>
            </a:r>
            <a:r>
              <a:rPr lang="ru-RU" sz="2400" i="1" dirty="0"/>
              <a:t>Кредитный союз</a:t>
            </a:r>
            <a:r>
              <a:rPr lang="ru-RU" sz="2400" dirty="0"/>
              <a:t> – это объединение нескольких физических лиц, мелких групп заемщиков, которые группируются по какому-либо профессиональному или территориальному признаку с целью предоставления, как правило, краткосрочного потребительского </a:t>
            </a:r>
            <a:r>
              <a:rPr lang="ru-RU" sz="2400" dirty="0" smtClean="0"/>
              <a:t>кредита;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привлекают средства путем открытия счетов, которые носят название паевых взносов (долей, членских взносов), и в основном предоставляют краткосрочные потребительские кредиты членам союза</a:t>
            </a:r>
            <a:r>
              <a:rPr lang="ru-RU" sz="2400" dirty="0" smtClean="0"/>
              <a:t>  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smtClean="0"/>
              <a:t>(представляет </a:t>
            </a:r>
            <a:r>
              <a:rPr lang="ru-RU" sz="2400" dirty="0"/>
              <a:t>собой форму финансовой взаимопомощи </a:t>
            </a:r>
            <a:r>
              <a:rPr lang="ru-RU" sz="2400" dirty="0" smtClean="0"/>
              <a:t>граждан)</a:t>
            </a:r>
            <a:endParaRPr lang="ru-RU" sz="2400" b="1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Кредитные союзы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Преимущества для заемщиков</a:t>
            </a:r>
            <a:r>
              <a:rPr lang="ru-RU" sz="2800" dirty="0" smtClean="0"/>
              <a:t>: разнообразные </a:t>
            </a:r>
            <a:r>
              <a:rPr lang="ru-RU" sz="2800" dirty="0"/>
              <a:t>виды займов, приспособленных для нужд пайщиков, гибкие схемы выплат, быстрое рассмотрение заявок, удобные способы обеспечения, отсутствие необходимости для заемщика предоставлять в банк полный пакет документов и обеспечение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i="1" dirty="0" smtClean="0"/>
              <a:t>Недостаток</a:t>
            </a:r>
            <a:r>
              <a:rPr lang="ru-RU" sz="2800" dirty="0" smtClean="0"/>
              <a:t> </a:t>
            </a:r>
            <a:r>
              <a:rPr lang="ru-RU" sz="2800" dirty="0"/>
              <a:t>– более </a:t>
            </a:r>
            <a:r>
              <a:rPr lang="ru-RU" sz="2800" dirty="0" smtClean="0"/>
              <a:t>высокая процентная ставка </a:t>
            </a:r>
            <a:r>
              <a:rPr lang="ru-RU" sz="2800" dirty="0"/>
              <a:t>по сравнению с банковским кредитом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38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Кредитные союзы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Преимущества </a:t>
            </a:r>
            <a:r>
              <a:rPr lang="ru-RU" sz="2800" i="1" dirty="0"/>
              <a:t>перед иными финансовыми институтами депозитного </a:t>
            </a:r>
            <a:r>
              <a:rPr lang="ru-RU" sz="2800" i="1" dirty="0" smtClean="0"/>
              <a:t>типа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освобождаются </a:t>
            </a:r>
            <a:r>
              <a:rPr lang="ru-RU" sz="2800" dirty="0"/>
              <a:t>от уплаты налога на доходы (прибыль</a:t>
            </a:r>
            <a:r>
              <a:rPr lang="ru-RU" sz="2800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не </a:t>
            </a:r>
            <a:r>
              <a:rPr lang="ru-RU" sz="2800" dirty="0"/>
              <a:t>являются субъектом антимонопольного законодательства, что позволяет им участвовать в совместных предприятиях.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7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Недепозитные</a:t>
            </a:r>
            <a:r>
              <a:rPr lang="ru-RU" dirty="0" smtClean="0"/>
              <a:t> финансовые институты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i="1" dirty="0" smtClean="0"/>
              <a:t>Сберегательные </a:t>
            </a:r>
            <a:r>
              <a:rPr lang="ru-RU" i="1" dirty="0"/>
              <a:t>институты договорного (контрактного) </a:t>
            </a:r>
            <a:r>
              <a:rPr lang="ru-RU" i="1" dirty="0" smtClean="0"/>
              <a:t>типа:</a:t>
            </a:r>
          </a:p>
          <a:p>
            <a:pPr marL="0" indent="0">
              <a:buNone/>
            </a:pP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i="1" dirty="0"/>
              <a:t>Страховые компании</a:t>
            </a:r>
            <a:r>
              <a:rPr lang="ru-RU" dirty="0"/>
              <a:t> </a:t>
            </a:r>
            <a:r>
              <a:rPr lang="ru-RU" dirty="0" smtClean="0"/>
              <a:t>(компании </a:t>
            </a:r>
            <a:r>
              <a:rPr lang="ru-RU" dirty="0"/>
              <a:t>страхования жизни и компании страхования </a:t>
            </a:r>
            <a:r>
              <a:rPr lang="ru-RU" dirty="0" smtClean="0"/>
              <a:t>имущества);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Частные и государственные пенсионные фонды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1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денег и их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Классические (товарные) деньги – товар особого рода</a:t>
            </a:r>
            <a:r>
              <a:rPr lang="en-US" dirty="0" smtClean="0"/>
              <a:t>,</a:t>
            </a:r>
            <a:r>
              <a:rPr lang="ru-RU" dirty="0" smtClean="0"/>
              <a:t> выполняющий роль всеобщего эквивалента</a:t>
            </a:r>
            <a:r>
              <a:rPr lang="en-US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Исторически:</a:t>
            </a:r>
          </a:p>
          <a:p>
            <a:r>
              <a:rPr lang="ru-RU" sz="2400" dirty="0" smtClean="0"/>
              <a:t>Анималистические</a:t>
            </a:r>
          </a:p>
          <a:p>
            <a:r>
              <a:rPr lang="ru-RU" sz="2400" dirty="0" err="1" smtClean="0"/>
              <a:t>Вегебеталистические</a:t>
            </a:r>
            <a:endParaRPr lang="ru-RU" sz="2400" dirty="0" smtClean="0"/>
          </a:p>
          <a:p>
            <a:r>
              <a:rPr lang="ru-RU" sz="2400" dirty="0" err="1" smtClean="0"/>
              <a:t>Хелоистические</a:t>
            </a:r>
            <a:r>
              <a:rPr lang="ru-RU" sz="2400" dirty="0" smtClean="0"/>
              <a:t> </a:t>
            </a:r>
            <a:endParaRPr lang="en-US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39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Недепозитные</a:t>
            </a:r>
            <a:r>
              <a:rPr lang="ru-RU" dirty="0" smtClean="0"/>
              <a:t> финансовые институты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2. </a:t>
            </a:r>
            <a:r>
              <a:rPr lang="ru-RU" i="1" dirty="0"/>
              <a:t>Инвестиционные институты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endParaRPr lang="ru-RU" i="1" dirty="0" smtClean="0"/>
          </a:p>
          <a:p>
            <a:pPr>
              <a:buFont typeface="Wingdings" pitchFamily="2" charset="2"/>
              <a:buChar char="ü"/>
            </a:pPr>
            <a:r>
              <a:rPr lang="ru-RU" dirty="0"/>
              <a:t>инвестиционные </a:t>
            </a:r>
            <a:r>
              <a:rPr lang="ru-RU" dirty="0" smtClean="0"/>
              <a:t>фонды;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паевые фонды;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взаимные </a:t>
            </a:r>
            <a:r>
              <a:rPr lang="ru-RU" dirty="0"/>
              <a:t>(паевые) фонды денежного </a:t>
            </a:r>
            <a:r>
              <a:rPr lang="ru-RU" dirty="0" smtClean="0"/>
              <a:t>рынка;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финансовые компании.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>
                <a:solidFill>
                  <a:srgbClr val="000000"/>
                </a:solidFill>
              </a:rPr>
              <a:t>Дарушин</a:t>
            </a:r>
            <a:r>
              <a:rPr lang="ru-RU" dirty="0" smtClean="0">
                <a:solidFill>
                  <a:srgbClr val="000000"/>
                </a:solidFill>
              </a:rPr>
              <a:t> И.А.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35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фондов: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открытые;</a:t>
            </a:r>
          </a:p>
          <a:p>
            <a:r>
              <a:rPr lang="ru-RU" dirty="0" smtClean="0"/>
              <a:t>интервальные;</a:t>
            </a:r>
          </a:p>
          <a:p>
            <a:r>
              <a:rPr lang="ru-RU" dirty="0" smtClean="0"/>
              <a:t>закрытые.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хедж-фонды;</a:t>
            </a:r>
          </a:p>
          <a:p>
            <a:r>
              <a:rPr lang="ru-RU" dirty="0" smtClean="0"/>
              <a:t>индексные фонды.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92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dirty="0" err="1" smtClean="0"/>
              <a:t>Дезинтермедиация</a:t>
            </a:r>
            <a:r>
              <a:rPr lang="ru-RU" dirty="0" smtClean="0"/>
              <a:t> банковской деятельности и </a:t>
            </a:r>
            <a:r>
              <a:rPr lang="ru-RU" dirty="0" err="1" smtClean="0"/>
              <a:t>секьюритизация</a:t>
            </a:r>
            <a:r>
              <a:rPr lang="ru-RU" dirty="0" smtClean="0"/>
              <a:t> активов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Классическая схема посредничества: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3284984"/>
            <a:ext cx="136815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Банк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3284984"/>
            <a:ext cx="122413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Вкладчик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3284984"/>
            <a:ext cx="136815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Заемщик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5436096" y="4039416"/>
            <a:ext cx="136815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699525" y="4039416"/>
            <a:ext cx="136815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57278" y="3319902"/>
            <a:ext cx="13512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(1) денежные </a:t>
            </a:r>
          </a:p>
          <a:p>
            <a:pPr algn="ctr"/>
            <a:r>
              <a:rPr lang="ru-RU" sz="1400" dirty="0" smtClean="0"/>
              <a:t>средства</a:t>
            </a:r>
          </a:p>
          <a:p>
            <a:pPr algn="ctr"/>
            <a:r>
              <a:rPr lang="ru-RU" sz="1400" dirty="0" smtClean="0"/>
              <a:t>(вклад)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07969" y="3284984"/>
            <a:ext cx="13512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(2) денежные </a:t>
            </a:r>
          </a:p>
          <a:p>
            <a:pPr algn="ctr"/>
            <a:r>
              <a:rPr lang="ru-RU" sz="1400" dirty="0" smtClean="0"/>
              <a:t>средства</a:t>
            </a:r>
          </a:p>
          <a:p>
            <a:pPr algn="ctr"/>
            <a:r>
              <a:rPr lang="ru-RU" sz="1400" dirty="0" smtClean="0"/>
              <a:t>(кредит)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699525" y="4509120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448834" y="4513182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81709" y="4725144"/>
            <a:ext cx="1403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(3) погашение </a:t>
            </a:r>
          </a:p>
          <a:p>
            <a:pPr algn="ctr"/>
            <a:r>
              <a:rPr lang="ru-RU" sz="1400" dirty="0" smtClean="0"/>
              <a:t>кредита</a:t>
            </a:r>
          </a:p>
          <a:p>
            <a:pPr algn="ctr"/>
            <a:r>
              <a:rPr lang="ru-RU" sz="1400" dirty="0" smtClean="0"/>
              <a:t>(проценты, </a:t>
            </a:r>
          </a:p>
          <a:p>
            <a:pPr algn="ctr"/>
            <a:r>
              <a:rPr lang="ru-RU" sz="1400" dirty="0" err="1" smtClean="0"/>
              <a:t>осн.сумма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281" y="4725144"/>
            <a:ext cx="1403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(4) погашение </a:t>
            </a:r>
          </a:p>
          <a:p>
            <a:pPr algn="ctr"/>
            <a:r>
              <a:rPr lang="ru-RU" sz="1400" dirty="0" smtClean="0"/>
              <a:t>вклада</a:t>
            </a:r>
          </a:p>
          <a:p>
            <a:pPr algn="ctr"/>
            <a:r>
              <a:rPr lang="ru-RU" sz="1400" dirty="0" smtClean="0"/>
              <a:t>(проценты, </a:t>
            </a:r>
          </a:p>
          <a:p>
            <a:pPr algn="ctr"/>
            <a:r>
              <a:rPr lang="ru-RU" sz="1400" dirty="0" err="1" smtClean="0"/>
              <a:t>осн.сумма</a:t>
            </a:r>
            <a:r>
              <a:rPr lang="ru-RU" sz="1400" dirty="0" smtClean="0"/>
              <a:t>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15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748013-03F9-4204-A97C-346D8432C6E7}" type="slidenum">
              <a:rPr lang="ru-RU" smtClean="0">
                <a:solidFill>
                  <a:srgbClr val="000000"/>
                </a:solidFill>
              </a:rPr>
              <a:pPr eaLnBrk="1" hangingPunct="1"/>
              <a:t>33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Схема </a:t>
            </a:r>
            <a:r>
              <a:rPr lang="ru-RU" sz="4000" dirty="0" err="1" smtClean="0"/>
              <a:t>секьюритизации</a:t>
            </a:r>
            <a:r>
              <a:rPr lang="ru-RU" sz="4000" dirty="0" smtClean="0"/>
              <a:t> (на примере ипотеки)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50825" y="2924175"/>
            <a:ext cx="12969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Заемщик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987675" y="2636838"/>
            <a:ext cx="1296988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Банк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  <a:r>
              <a:rPr lang="ru-RU" sz="2400" smtClean="0">
                <a:solidFill>
                  <a:srgbClr val="000000"/>
                </a:solidFill>
              </a:rPr>
              <a:t>-</a:t>
            </a:r>
            <a:endParaRPr lang="en-US" sz="24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кредитор</a:t>
            </a: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H="1">
            <a:off x="1547813" y="306863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547813" y="35734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692275" y="2655888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деньги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1258888" y="3573463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закладная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3" name="AutoShape 10"/>
          <p:cNvSpPr>
            <a:spLocks noChangeArrowheads="1"/>
          </p:cNvSpPr>
          <p:nvPr/>
        </p:nvSpPr>
        <p:spPr bwMode="auto">
          <a:xfrm rot="546428">
            <a:off x="625475" y="4030663"/>
            <a:ext cx="3449638" cy="720725"/>
          </a:xfrm>
          <a:prstGeom prst="curvedUpArrow">
            <a:avLst>
              <a:gd name="adj1" fmla="val 55819"/>
              <a:gd name="adj2" fmla="val 151545"/>
              <a:gd name="adj3" fmla="val 33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39688" y="4724400"/>
            <a:ext cx="411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Периодические платежи</a:t>
            </a:r>
            <a:endParaRPr lang="en-US" sz="240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ru-RU" sz="2400" smtClean="0">
                <a:solidFill>
                  <a:srgbClr val="000000"/>
                </a:solidFill>
              </a:rPr>
              <a:t>проценты и возврат долга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5580063" y="1844675"/>
            <a:ext cx="1512887" cy="316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Ипотечное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агентство</a:t>
            </a:r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4284663" y="28527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3851275" y="2060575"/>
            <a:ext cx="1873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закладные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4284663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4284663" y="24923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8101013" y="1628775"/>
            <a:ext cx="647700" cy="3671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В</a:t>
            </a:r>
            <a:endParaRPr lang="en-US" sz="24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С</a:t>
            </a:r>
            <a:endParaRPr lang="en-US" sz="24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Р</a:t>
            </a:r>
            <a:endParaRPr lang="en-US" sz="24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Ы</a:t>
            </a:r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7092950" y="22050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7092950" y="23495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7092950" y="24923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7092950" y="26368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>
            <a:off x="7092950" y="27813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7164388" y="1700213"/>
            <a:ext cx="87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MBS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 flipH="1">
            <a:off x="7092950" y="3284538"/>
            <a:ext cx="1008063" cy="0"/>
          </a:xfrm>
          <a:prstGeom prst="line">
            <a:avLst/>
          </a:prstGeom>
          <a:noFill/>
          <a:ln w="952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7019925" y="3284538"/>
            <a:ext cx="1149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деньги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4330700" y="3357563"/>
            <a:ext cx="1150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деньги</a:t>
            </a:r>
          </a:p>
        </p:txBody>
      </p:sp>
      <p:sp>
        <p:nvSpPr>
          <p:cNvPr id="18461" name="Line 28"/>
          <p:cNvSpPr>
            <a:spLocks noChangeShapeType="1"/>
          </p:cNvSpPr>
          <p:nvPr/>
        </p:nvSpPr>
        <p:spPr bwMode="auto">
          <a:xfrm flipH="1">
            <a:off x="4284663" y="3284538"/>
            <a:ext cx="1223962" cy="0"/>
          </a:xfrm>
          <a:prstGeom prst="line">
            <a:avLst/>
          </a:prstGeom>
          <a:noFill/>
          <a:ln w="952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62" name="AutoShape 29"/>
          <p:cNvSpPr>
            <a:spLocks noChangeArrowheads="1"/>
          </p:cNvSpPr>
          <p:nvPr/>
        </p:nvSpPr>
        <p:spPr bwMode="auto">
          <a:xfrm rot="1286897">
            <a:off x="3708400" y="4797425"/>
            <a:ext cx="3000375" cy="879475"/>
          </a:xfrm>
          <a:prstGeom prst="curvedUpArrow">
            <a:avLst>
              <a:gd name="adj1" fmla="val 35632"/>
              <a:gd name="adj2" fmla="val 137347"/>
              <a:gd name="adj3" fmla="val 4745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3348038" y="5661025"/>
            <a:ext cx="35290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Платежи владельцу закладной</a:t>
            </a:r>
          </a:p>
        </p:txBody>
      </p:sp>
      <p:sp>
        <p:nvSpPr>
          <p:cNvPr id="18464" name="AutoShape 31"/>
          <p:cNvSpPr>
            <a:spLocks noChangeArrowheads="1"/>
          </p:cNvSpPr>
          <p:nvPr/>
        </p:nvSpPr>
        <p:spPr bwMode="auto">
          <a:xfrm>
            <a:off x="7092950" y="4941888"/>
            <a:ext cx="1047750" cy="485775"/>
          </a:xfrm>
          <a:prstGeom prst="rightArrow">
            <a:avLst>
              <a:gd name="adj1" fmla="val 50000"/>
              <a:gd name="adj2" fmla="val 53922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>
            <a:off x="6526213" y="5300663"/>
            <a:ext cx="24844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Периодические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платежи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владельцам 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MBS</a:t>
            </a:r>
            <a:endParaRPr lang="ru-RU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2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/>
      <p:bldP spid="18442" grpId="0"/>
      <p:bldP spid="18443" grpId="0" animBg="1"/>
      <p:bldP spid="18444" grpId="0"/>
      <p:bldP spid="18445" grpId="0" animBg="1"/>
      <p:bldP spid="18446" grpId="0" animBg="1"/>
      <p:bldP spid="18447" grpId="0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 animBg="1"/>
      <p:bldP spid="18455" grpId="0" animBg="1"/>
      <p:bldP spid="18457" grpId="0"/>
      <p:bldP spid="18458" grpId="0" animBg="1"/>
      <p:bldP spid="18459" grpId="0"/>
      <p:bldP spid="18460" grpId="0"/>
      <p:bldP spid="18461" grpId="0" animBg="1"/>
      <p:bldP spid="18462" grpId="0" animBg="1"/>
      <p:bldP spid="18463" grpId="0"/>
      <p:bldP spid="18464" grpId="0" animBg="1"/>
      <p:bldP spid="1846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1E8BFC-D91F-41D3-94E0-1F2E2D4CC5EC}" type="slidenum">
              <a:rPr lang="ru-RU" smtClean="0">
                <a:solidFill>
                  <a:srgbClr val="000000"/>
                </a:solidFill>
              </a:rPr>
              <a:pPr eaLnBrk="1" hangingPunct="1"/>
              <a:t>34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Схема секьюритизации ипотеки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075613" cy="1008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Почему участники секьюритизации </a:t>
            </a:r>
          </a:p>
          <a:p>
            <a:pPr algn="ctr" eaLnBrk="1" hangingPunct="1">
              <a:buFontTx/>
              <a:buNone/>
            </a:pPr>
            <a:r>
              <a:rPr lang="ru-RU" sz="2800" smtClean="0"/>
              <a:t>в ней заинтересованы?</a:t>
            </a:r>
          </a:p>
        </p:txBody>
      </p:sp>
      <p:graphicFrame>
        <p:nvGraphicFramePr>
          <p:cNvPr id="37932" name="Group 44"/>
          <p:cNvGraphicFramePr>
            <a:graphicFrameLocks noGrp="1"/>
          </p:cNvGraphicFramePr>
          <p:nvPr>
            <p:ph sz="half" idx="2"/>
          </p:nvPr>
        </p:nvGraphicFramePr>
        <p:xfrm>
          <a:off x="395288" y="2565400"/>
          <a:ext cx="8497887" cy="3398918"/>
        </p:xfrm>
        <a:graphic>
          <a:graphicData uri="http://schemas.openxmlformats.org/drawingml/2006/table">
            <a:tbl>
              <a:tblPr/>
              <a:tblGrid>
                <a:gridCol w="2125662"/>
                <a:gridCol w="2124075"/>
                <a:gridCol w="2122488"/>
                <a:gridCol w="2125662"/>
              </a:tblGrid>
              <a:tr h="944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Заемщик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Банк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кредитор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Ипотечное агентство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Инвесторы в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MBS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B96E9A-08E2-4238-892D-314DF8624C29}" type="slidenum">
              <a:rPr lang="ru-RU" smtClean="0">
                <a:solidFill>
                  <a:srgbClr val="000000"/>
                </a:solidFill>
              </a:rPr>
              <a:pPr eaLnBrk="1" hangingPunct="1"/>
              <a:t>35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Схема секьюритизации ипотеки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075613" cy="1008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Почему участники секьюритизации </a:t>
            </a:r>
          </a:p>
          <a:p>
            <a:pPr algn="ctr" eaLnBrk="1" hangingPunct="1">
              <a:buFontTx/>
              <a:buNone/>
            </a:pPr>
            <a:r>
              <a:rPr lang="ru-RU" sz="2800" smtClean="0"/>
              <a:t>в ней заинтересованы?</a:t>
            </a:r>
          </a:p>
        </p:txBody>
      </p:sp>
      <p:graphicFrame>
        <p:nvGraphicFramePr>
          <p:cNvPr id="37932" name="Group 44"/>
          <p:cNvGraphicFramePr>
            <a:graphicFrameLocks noGrp="1"/>
          </p:cNvGraphicFramePr>
          <p:nvPr>
            <p:ph sz="half" idx="2"/>
          </p:nvPr>
        </p:nvGraphicFramePr>
        <p:xfrm>
          <a:off x="395288" y="2565400"/>
          <a:ext cx="8497887" cy="4023304"/>
        </p:xfrm>
        <a:graphic>
          <a:graphicData uri="http://schemas.openxmlformats.org/drawingml/2006/table">
            <a:tbl>
              <a:tblPr/>
              <a:tblGrid>
                <a:gridCol w="2125662"/>
                <a:gridCol w="2124075"/>
                <a:gridCol w="2122488"/>
                <a:gridCol w="2125662"/>
              </a:tblGrid>
              <a:tr h="944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Заемщик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Банк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кредитор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Ипотечное агентство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Инвесторы в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MBS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Деньги на покупку недвижимости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Рефинансирование рисковых активов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рынка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Доступ к рынку недвижимости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Множество предложений банков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Передача кредитного риска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прибыли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Низкий кредитный риск ценных бумаг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Комиссия за обслуживание счетов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 от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реинвестирова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Конкурентные процентные ставки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6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Общая схема секьюритизации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213100"/>
            <a:ext cx="8229600" cy="287972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Владелец активов создает </a:t>
            </a:r>
            <a:r>
              <a:rPr lang="en-US" sz="2800" dirty="0" smtClean="0"/>
              <a:t>SPV </a:t>
            </a:r>
            <a:r>
              <a:rPr lang="ru-RU" sz="2800" dirty="0" smtClean="0"/>
              <a:t>и передает ей активы;</a:t>
            </a:r>
          </a:p>
          <a:p>
            <a:pPr eaLnBrk="1" hangingPunct="1"/>
            <a:r>
              <a:rPr lang="en-US" sz="2800" dirty="0" smtClean="0"/>
              <a:t>SPV</a:t>
            </a:r>
            <a:r>
              <a:rPr lang="ru-RU" sz="2800" dirty="0" smtClean="0"/>
              <a:t> эмитирует ценные бумаги, обеспеченные купленными активами и за счет выручки, полученной от продажи активов расплачивается с продавцом.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1403350" y="1557338"/>
            <a:ext cx="1584325" cy="1223962"/>
          </a:xfrm>
          <a:prstGeom prst="flowChartProcess">
            <a:avLst/>
          </a:prstGeom>
          <a:solidFill>
            <a:schemeClr val="accent1">
              <a:alpha val="54117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66"/>
                </a:solidFill>
              </a:rPr>
              <a:t>Банк, </a:t>
            </a:r>
          </a:p>
          <a:p>
            <a:pPr algn="ctr"/>
            <a:r>
              <a:rPr lang="ru-RU" dirty="0" smtClean="0">
                <a:solidFill>
                  <a:srgbClr val="000066"/>
                </a:solidFill>
              </a:rPr>
              <a:t>владелец</a:t>
            </a:r>
            <a:endParaRPr lang="ru-RU" dirty="0">
              <a:solidFill>
                <a:srgbClr val="000066"/>
              </a:solidFill>
            </a:endParaRPr>
          </a:p>
          <a:p>
            <a:pPr algn="ctr"/>
            <a:r>
              <a:rPr lang="ru-RU" dirty="0">
                <a:solidFill>
                  <a:srgbClr val="000066"/>
                </a:solidFill>
              </a:rPr>
              <a:t>активов</a:t>
            </a:r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3779838" y="1557338"/>
            <a:ext cx="1584325" cy="1223962"/>
          </a:xfrm>
          <a:prstGeom prst="flowChartProcess">
            <a:avLst/>
          </a:prstGeom>
          <a:solidFill>
            <a:schemeClr val="accent1">
              <a:alpha val="54117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66"/>
                </a:solidFill>
              </a:rPr>
              <a:t>SPV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6227763" y="1557338"/>
            <a:ext cx="1584325" cy="1223962"/>
          </a:xfrm>
          <a:prstGeom prst="flowChartProcess">
            <a:avLst/>
          </a:prstGeom>
          <a:solidFill>
            <a:schemeClr val="accent1">
              <a:alpha val="54117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66"/>
                </a:solidFill>
              </a:rPr>
              <a:t>Инвесторы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2987675" y="2133600"/>
            <a:ext cx="7921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5364163" y="21336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5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C7E72A-3AA8-4761-8211-FC204770E11B}" type="slidenum">
              <a:rPr lang="ru-RU"/>
              <a:pPr eaLnBrk="1" hangingPunct="1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1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err="1" smtClean="0"/>
              <a:t>Секьюритизация</a:t>
            </a:r>
            <a:endParaRPr lang="ru-RU" sz="3600" b="1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i="1" dirty="0" smtClean="0"/>
              <a:t>- </a:t>
            </a:r>
            <a:r>
              <a:rPr lang="ru-RU" sz="2800" dirty="0" smtClean="0"/>
              <a:t>инновационный способ финансирования, при котором диверсифицированный пул финансовых активов выделяется с баланса банка или иного предприятия; приобретает юридическую самостоятельность путем передачи специально созданному юридическому лицу (</a:t>
            </a:r>
            <a:r>
              <a:rPr lang="en-US" sz="2800" dirty="0" smtClean="0"/>
              <a:t>SPV</a:t>
            </a:r>
            <a:r>
              <a:rPr lang="ru-RU" sz="2800" dirty="0" smtClean="0"/>
              <a:t>), последнее же осуществляет его рефинансирование посредством выпуска ценных бумаг</a:t>
            </a:r>
            <a:r>
              <a:rPr lang="ru-RU" sz="2800" i="1" dirty="0" smtClean="0"/>
              <a:t>.</a:t>
            </a:r>
            <a:r>
              <a:rPr lang="ru-RU" sz="2800" dirty="0" smtClean="0"/>
              <a:t> </a:t>
            </a:r>
          </a:p>
        </p:txBody>
      </p:sp>
      <p:sp>
        <p:nvSpPr>
          <p:cNvPr id="5939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6203FE-4880-47D2-A3E6-209079D843AA}" type="slidenum">
              <a:rPr lang="ru-RU"/>
              <a:pPr eaLnBrk="1" hangingPunct="1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денег и их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свойства золота позволили ему стать деньгами?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1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денег и их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Кредитные деньги – банкноты (бессрочные векселя банков)</a:t>
            </a:r>
            <a:r>
              <a:rPr lang="en-US" dirty="0" smtClean="0"/>
              <a:t>,</a:t>
            </a:r>
            <a:r>
              <a:rPr lang="ru-RU" dirty="0" smtClean="0"/>
              <a:t> возникшие в процессе учета векселей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7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денег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Мера стоимости</a:t>
            </a:r>
          </a:p>
          <a:p>
            <a:r>
              <a:rPr lang="ru-RU" dirty="0" smtClean="0"/>
              <a:t>Средство обращение</a:t>
            </a:r>
          </a:p>
          <a:p>
            <a:r>
              <a:rPr lang="ru-RU" dirty="0" smtClean="0"/>
              <a:t>Средство платежа</a:t>
            </a:r>
          </a:p>
          <a:p>
            <a:r>
              <a:rPr lang="ru-RU" dirty="0" smtClean="0"/>
              <a:t>Средство сбережения (функция сокровищ)</a:t>
            </a:r>
          </a:p>
          <a:p>
            <a:r>
              <a:rPr lang="ru-RU" dirty="0" smtClean="0"/>
              <a:t>Функция мировых денег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2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 мировой денежной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Замена биметаллической денежной системы на монометаллическую (закон Коперника-</a:t>
            </a:r>
            <a:r>
              <a:rPr lang="ru-RU" dirty="0" err="1" smtClean="0"/>
              <a:t>Грешема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Золото-монетный стандарт:</a:t>
            </a:r>
          </a:p>
          <a:p>
            <a:r>
              <a:rPr lang="ru-RU" sz="2000" dirty="0" smtClean="0"/>
              <a:t>Основа – монета из золота</a:t>
            </a:r>
          </a:p>
          <a:p>
            <a:r>
              <a:rPr lang="ru-RU" sz="2000" dirty="0" smtClean="0"/>
              <a:t>Свободный обмен знаков стоимости на золото</a:t>
            </a:r>
          </a:p>
          <a:p>
            <a:r>
              <a:rPr lang="ru-RU" sz="2000" dirty="0" smtClean="0"/>
              <a:t>Свободная чеканка золотых монет</a:t>
            </a:r>
          </a:p>
          <a:p>
            <a:r>
              <a:rPr lang="ru-RU" sz="2000" dirty="0" smtClean="0"/>
              <a:t>Закрытая чеканка серебряных монет и других знаков стоимости</a:t>
            </a:r>
          </a:p>
          <a:p>
            <a:r>
              <a:rPr lang="ru-RU" sz="2000" dirty="0" smtClean="0"/>
              <a:t>Фиксированный валютный курс на основе золотого паритета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7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 мировой денежной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Золото-слитковый стандарт</a:t>
            </a:r>
          </a:p>
          <a:p>
            <a:r>
              <a:rPr lang="ru-RU" dirty="0"/>
              <a:t>Золото-девизный </a:t>
            </a:r>
            <a:r>
              <a:rPr lang="ru-RU" dirty="0" smtClean="0"/>
              <a:t>стандарт</a:t>
            </a:r>
          </a:p>
          <a:p>
            <a:endParaRPr lang="ru-RU" dirty="0"/>
          </a:p>
          <a:p>
            <a:r>
              <a:rPr lang="ru-RU" dirty="0" err="1"/>
              <a:t>Бреттон-Вудская</a:t>
            </a:r>
            <a:r>
              <a:rPr lang="ru-RU" dirty="0"/>
              <a:t> денежная </a:t>
            </a:r>
            <a:r>
              <a:rPr lang="ru-RU" dirty="0" smtClean="0"/>
              <a:t>система</a:t>
            </a:r>
          </a:p>
          <a:p>
            <a:endParaRPr lang="ru-RU" dirty="0"/>
          </a:p>
          <a:p>
            <a:r>
              <a:rPr lang="ru-RU" dirty="0" smtClean="0"/>
              <a:t>Ямайская денежная система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6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рынка золота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r>
              <a:rPr lang="ru-RU" sz="2900" dirty="0" smtClean="0"/>
              <a:t>Долгое время золото являлось основой финансовой системы (золото=деньги)</a:t>
            </a:r>
          </a:p>
          <a:p>
            <a:r>
              <a:rPr lang="ru-RU" sz="2900" dirty="0" smtClean="0"/>
              <a:t>В современном мире – роль в денежной системе ограничена (резервы).</a:t>
            </a:r>
          </a:p>
          <a:p>
            <a:r>
              <a:rPr lang="ru-RU" sz="2900" dirty="0" smtClean="0"/>
              <a:t>Является </a:t>
            </a:r>
            <a:r>
              <a:rPr lang="ru-RU" sz="2900" u="sng" dirty="0" smtClean="0"/>
              <a:t>одним из</a:t>
            </a:r>
            <a:r>
              <a:rPr lang="ru-RU" sz="2900" dirty="0" smtClean="0"/>
              <a:t> инвестиционных активов (товар).</a:t>
            </a:r>
          </a:p>
          <a:p>
            <a:pPr marL="0" indent="0">
              <a:buNone/>
            </a:pPr>
            <a:r>
              <a:rPr lang="ru-RU" sz="2900" dirty="0" smtClean="0"/>
              <a:t>Возможности инвестирования:</a:t>
            </a:r>
          </a:p>
          <a:p>
            <a:r>
              <a:rPr lang="ru-RU" sz="2600" dirty="0" smtClean="0"/>
              <a:t>покупка физического металла;</a:t>
            </a:r>
          </a:p>
          <a:p>
            <a:r>
              <a:rPr lang="ru-RU" sz="2600" dirty="0" smtClean="0"/>
              <a:t>металлические счета;</a:t>
            </a:r>
          </a:p>
          <a:p>
            <a:r>
              <a:rPr lang="ru-RU" sz="2600" dirty="0" smtClean="0"/>
              <a:t>инвестиционные монеты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Дарушин И.А.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00E0-8804-413C-AB26-D888E5112D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43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1599</Words>
  <Application>Microsoft Office PowerPoint</Application>
  <PresentationFormat>Экран (4:3)</PresentationFormat>
  <Paragraphs>413</Paragraphs>
  <Slides>37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37</vt:i4>
      </vt:variant>
    </vt:vector>
  </HeadingPairs>
  <TitlesOfParts>
    <vt:vector size="40" baseType="lpstr">
      <vt:lpstr>Тема Office</vt:lpstr>
      <vt:lpstr>2_Оформление по умолчанию</vt:lpstr>
      <vt:lpstr>4_Оформление по умолчанию</vt:lpstr>
      <vt:lpstr>Финансовые рынки и институты</vt:lpstr>
      <vt:lpstr>Презентация PowerPoint</vt:lpstr>
      <vt:lpstr>Понятие денег и их функции</vt:lpstr>
      <vt:lpstr>Понятие денег и их функции</vt:lpstr>
      <vt:lpstr>Понятие денег и их функции</vt:lpstr>
      <vt:lpstr>Функции денег</vt:lpstr>
      <vt:lpstr>Эволюция мировой денежной системы</vt:lpstr>
      <vt:lpstr>Эволюция мировой денежной системы</vt:lpstr>
      <vt:lpstr>Особенности рынка золота</vt:lpstr>
      <vt:lpstr>Валютный рынок</vt:lpstr>
      <vt:lpstr>Финансовые институты</vt:lpstr>
      <vt:lpstr>Финансовые институты</vt:lpstr>
      <vt:lpstr>Основные виды финансовых институтов</vt:lpstr>
      <vt:lpstr>Основные статьи активов и пассивов финансовых посредников</vt:lpstr>
      <vt:lpstr>Депозитные финансовые учреждения</vt:lpstr>
      <vt:lpstr>Функции банков</vt:lpstr>
      <vt:lpstr>Пассивы (обязательства) банков</vt:lpstr>
      <vt:lpstr>Активы банков</vt:lpstr>
      <vt:lpstr>Характеристики кредита</vt:lpstr>
      <vt:lpstr>Пластиковые карты</vt:lpstr>
      <vt:lpstr>Расчетные операции банков</vt:lpstr>
      <vt:lpstr>Центральный банк</vt:lpstr>
      <vt:lpstr>Денежно-кредитная политика ЦБ</vt:lpstr>
      <vt:lpstr>Депозитные финансовые учреждения</vt:lpstr>
      <vt:lpstr>Депозитные финансовые учреждения</vt:lpstr>
      <vt:lpstr>Депозитные финансовые учреждения</vt:lpstr>
      <vt:lpstr>Кредитные союзы</vt:lpstr>
      <vt:lpstr>Кредитные союзы</vt:lpstr>
      <vt:lpstr>Недепозитные финансовые институты</vt:lpstr>
      <vt:lpstr>Недепозитные финансовые институты</vt:lpstr>
      <vt:lpstr>Виды фондов:</vt:lpstr>
      <vt:lpstr>Дезинтермедиация банковской деятельности и секьюритизация активов</vt:lpstr>
      <vt:lpstr>Схема секьюритизации (на примере ипотеки)</vt:lpstr>
      <vt:lpstr>Схема секьюритизации ипотеки</vt:lpstr>
      <vt:lpstr>Схема секьюритизации ипотеки</vt:lpstr>
      <vt:lpstr>Общая схема секьюритизации</vt:lpstr>
      <vt:lpstr>Секьюритизация</vt:lpstr>
    </vt:vector>
  </TitlesOfParts>
  <Company>Saint-Petersburg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Faculty of Economics</dc:creator>
  <cp:lastModifiedBy>Ivan Darushin</cp:lastModifiedBy>
  <cp:revision>35</cp:revision>
  <dcterms:created xsi:type="dcterms:W3CDTF">2013-02-11T12:05:56Z</dcterms:created>
  <dcterms:modified xsi:type="dcterms:W3CDTF">2017-03-03T11:08:20Z</dcterms:modified>
</cp:coreProperties>
</file>