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sldIdLst>
    <p:sldId id="256" r:id="rId2"/>
    <p:sldId id="258" r:id="rId3"/>
    <p:sldId id="266" r:id="rId4"/>
    <p:sldId id="267" r:id="rId5"/>
    <p:sldId id="257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98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8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0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868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7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61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38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83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18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1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8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1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06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5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02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9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E8A1B73-26C9-4CDB-BC0E-9F8C11347C4B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9849FD9-0905-402F-94B4-AD7F5EF02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7470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ООП-2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9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Встроенные 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&gt;&gt;&gt; list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'list'&gt;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list.__class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list.__bases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(&lt;</a:t>
            </a:r>
            <a:r>
              <a:rPr lang="en-US" dirty="0">
                <a:latin typeface="Lucida Console" panose="020B0609040504020204" pitchFamily="49" charset="0"/>
              </a:rPr>
              <a:t>type 'object'&gt;,)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tuple.__class</a:t>
            </a:r>
            <a:r>
              <a:rPr lang="en-US" dirty="0">
                <a:latin typeface="Lucida Console" panose="020B0609040504020204" pitchFamily="49" charset="0"/>
              </a:rPr>
              <a:t>__, </a:t>
            </a:r>
            <a:r>
              <a:rPr lang="en-US" dirty="0" err="1">
                <a:latin typeface="Lucida Console" panose="020B0609040504020204" pitchFamily="49" charset="0"/>
              </a:rPr>
              <a:t>tuple.__bases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(&lt;type 'type'&gt;, (&lt;type 'object'&gt;,))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dict</a:t>
            </a:r>
            <a:r>
              <a:rPr lang="en-US" dirty="0">
                <a:latin typeface="Lucida Console" panose="020B0609040504020204" pitchFamily="49" charset="0"/>
              </a:rPr>
              <a:t>.__class__, </a:t>
            </a:r>
            <a:r>
              <a:rPr lang="en-US" dirty="0" err="1">
                <a:latin typeface="Lucida Console" panose="020B0609040504020204" pitchFamily="49" charset="0"/>
              </a:rPr>
              <a:t>dict</a:t>
            </a:r>
            <a:r>
              <a:rPr lang="en-US" dirty="0">
                <a:latin typeface="Lucida Console" panose="020B0609040504020204" pitchFamily="49" charset="0"/>
              </a:rPr>
              <a:t>.__bases__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(&lt;type 'type'&gt;, (&lt;type 'object'&gt;,))</a:t>
            </a:r>
          </a:p>
          <a:p>
            <a:pPr marL="0" indent="0">
              <a:buNone/>
            </a:pPr>
            <a:endParaRPr lang="ru-RU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mylist</a:t>
            </a:r>
            <a:r>
              <a:rPr lang="en-US" dirty="0">
                <a:latin typeface="Lucida Console" panose="020B0609040504020204" pitchFamily="49" charset="0"/>
              </a:rPr>
              <a:t> = [1,2,3]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mylist</a:t>
            </a:r>
            <a:r>
              <a:rPr lang="en-US" dirty="0">
                <a:latin typeface="Lucida Console" panose="020B0609040504020204" pitchFamily="49" charset="0"/>
              </a:rPr>
              <a:t>.__class__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'list'&gt;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8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типов</a:t>
            </a:r>
            <a:endParaRPr lang="ru-RU" dirty="0"/>
          </a:p>
        </p:txBody>
      </p:sp>
      <p:pic>
        <p:nvPicPr>
          <p:cNvPr id="3074" name="Picture 2" descr="Some Built-in Typ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90688"/>
            <a:ext cx="7521635" cy="470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89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Пользовательские 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class </a:t>
            </a:r>
            <a:r>
              <a:rPr lang="en-US" dirty="0" smtClean="0">
                <a:latin typeface="Lucida Console" panose="020B0609040504020204" pitchFamily="49" charset="0"/>
              </a:rPr>
              <a:t>New: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ru-RU" dirty="0" smtClean="0">
                <a:latin typeface="Lucida Console" panose="020B0609040504020204" pitchFamily="49" charset="0"/>
              </a:rPr>
              <a:t>	</a:t>
            </a:r>
            <a:r>
              <a:rPr lang="en-US" dirty="0" smtClean="0">
                <a:latin typeface="Lucida Console" panose="020B0609040504020204" pitchFamily="49" charset="0"/>
              </a:rPr>
              <a:t>pass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new = New()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type(new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&lt;class '__</a:t>
            </a:r>
            <a:r>
              <a:rPr lang="en-US" dirty="0" err="1">
                <a:latin typeface="Lucida Console" panose="020B0609040504020204" pitchFamily="49" charset="0"/>
              </a:rPr>
              <a:t>main__.New</a:t>
            </a:r>
            <a:r>
              <a:rPr lang="en-US" dirty="0" smtClean="0">
                <a:latin typeface="Lucida Console" panose="020B0609040504020204" pitchFamily="49" charset="0"/>
              </a:rPr>
              <a:t>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&gt;&gt;&gt; type(New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0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типов</a:t>
            </a:r>
            <a:endParaRPr lang="ru-RU" dirty="0"/>
          </a:p>
        </p:txBody>
      </p:sp>
      <p:pic>
        <p:nvPicPr>
          <p:cNvPr id="4098" name="Picture 2" descr="User Built Objec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268" y="1690688"/>
            <a:ext cx="7448898" cy="46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6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Инстанцирование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en-US" dirty="0" smtClean="0"/>
              <a:t>Python </a:t>
            </a:r>
            <a:r>
              <a:rPr lang="ru-RU" dirty="0" smtClean="0"/>
              <a:t>на самом деле создает объекты?</a:t>
            </a:r>
          </a:p>
          <a:p>
            <a:pPr marL="0" indent="0">
              <a:buNone/>
            </a:pPr>
            <a:r>
              <a:rPr lang="ru-RU" dirty="0" smtClean="0"/>
              <a:t>При вызове </a:t>
            </a:r>
            <a:r>
              <a:rPr lang="en-US" dirty="0" smtClean="0"/>
              <a:t>a = A()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вызывается метод </a:t>
            </a:r>
            <a:r>
              <a:rPr lang="en-US" dirty="0" smtClean="0"/>
              <a:t>__call__ </a:t>
            </a:r>
            <a:r>
              <a:rPr lang="ru-RU" dirty="0" smtClean="0"/>
              <a:t>объекта-класса </a:t>
            </a:r>
            <a:r>
              <a:rPr lang="en-US" dirty="0" smtClean="0"/>
              <a:t>A, </a:t>
            </a:r>
            <a:r>
              <a:rPr lang="ru-RU" dirty="0" smtClean="0"/>
              <a:t>который </a:t>
            </a:r>
          </a:p>
          <a:p>
            <a:r>
              <a:rPr lang="ru-RU" dirty="0" smtClean="0"/>
              <a:t>вызывает __</a:t>
            </a:r>
            <a:r>
              <a:rPr lang="en-US" dirty="0" smtClean="0"/>
              <a:t>new__ </a:t>
            </a:r>
            <a:r>
              <a:rPr lang="ru-RU" dirty="0" smtClean="0"/>
              <a:t>и __</a:t>
            </a:r>
            <a:r>
              <a:rPr lang="en-US" dirty="0" err="1" smtClean="0"/>
              <a:t>init</a:t>
            </a:r>
            <a:r>
              <a:rPr lang="en-US" dirty="0" smtClean="0"/>
              <a:t>__</a:t>
            </a:r>
            <a:r>
              <a:rPr lang="ru-RU" dirty="0" smtClean="0"/>
              <a:t> класса</a:t>
            </a:r>
            <a:r>
              <a:rPr lang="en-US" dirty="0" smtClean="0"/>
              <a:t>-</a:t>
            </a:r>
            <a:r>
              <a:rPr lang="ru-RU" dirty="0" smtClean="0"/>
              <a:t>предка </a:t>
            </a:r>
            <a:r>
              <a:rPr lang="en-US" dirty="0" smtClean="0"/>
              <a:t>A</a:t>
            </a:r>
          </a:p>
          <a:p>
            <a:endParaRPr lang="ru-RU" dirty="0"/>
          </a:p>
          <a:p>
            <a:r>
              <a:rPr lang="ru-RU" dirty="0" smtClean="0"/>
              <a:t>Но откуда он это знает???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Потому что __</a:t>
            </a:r>
            <a:r>
              <a:rPr lang="en-US" dirty="0" smtClean="0"/>
              <a:t>call__ </a:t>
            </a:r>
            <a:r>
              <a:rPr lang="ru-RU" dirty="0" smtClean="0"/>
              <a:t>берется из </a:t>
            </a:r>
            <a:r>
              <a:rPr lang="en-US" dirty="0" smtClean="0"/>
              <a:t>type(A)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00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можно чтобы он брался из другого места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Да. </a:t>
            </a:r>
            <a:r>
              <a:rPr lang="ru-RU" dirty="0" err="1" smtClean="0"/>
              <a:t>Метаклассы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31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Метаклассы</a:t>
            </a:r>
            <a:r>
              <a:rPr lang="ru-RU" dirty="0" smtClean="0"/>
              <a:t>. Нано-введение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Хотим: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class </a:t>
            </a:r>
            <a:r>
              <a:rPr lang="en-US" dirty="0">
                <a:latin typeface="Lucida Console" panose="020B0609040504020204" pitchFamily="49" charset="0"/>
              </a:rPr>
              <a:t>Man(object):</a:t>
            </a:r>
          </a:p>
          <a:p>
            <a:pPr marL="0" indent="0">
              <a:buNone/>
            </a:pPr>
            <a:r>
              <a:rPr lang="ru-RU" dirty="0" smtClean="0">
                <a:latin typeface="Lucida Console" panose="020B0609040504020204" pitchFamily="49" charset="0"/>
              </a:rPr>
              <a:t>		</a:t>
            </a:r>
            <a:r>
              <a:rPr lang="en-US" dirty="0" smtClean="0">
                <a:latin typeface="Lucida Console" panose="020B0609040504020204" pitchFamily="49" charset="0"/>
              </a:rPr>
              <a:t>pass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me </a:t>
            </a:r>
            <a:r>
              <a:rPr lang="en-US" dirty="0">
                <a:latin typeface="Lucida Console" panose="020B0609040504020204" pitchFamily="49" charset="0"/>
              </a:rPr>
              <a:t>= Man(height = 180, weight = 80)</a:t>
            </a:r>
          </a:p>
          <a:p>
            <a:pPr marL="0" indent="0">
              <a:buNone/>
            </a:pPr>
            <a:r>
              <a:rPr lang="en-US" dirty="0" err="1" smtClean="0">
                <a:latin typeface="Lucida Console" panose="020B0609040504020204" pitchFamily="49" charset="0"/>
              </a:rPr>
              <a:t>Traceback</a:t>
            </a: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(most recent call last):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File </a:t>
            </a:r>
            <a:r>
              <a:rPr lang="en-US" dirty="0">
                <a:latin typeface="Lucida Console" panose="020B0609040504020204" pitchFamily="49" charset="0"/>
              </a:rPr>
              <a:t>"&lt;</a:t>
            </a:r>
            <a:r>
              <a:rPr lang="en-US" dirty="0" err="1">
                <a:latin typeface="Lucida Console" panose="020B0609040504020204" pitchFamily="49" charset="0"/>
              </a:rPr>
              <a:t>stdin</a:t>
            </a:r>
            <a:r>
              <a:rPr lang="en-US" dirty="0">
                <a:latin typeface="Lucida Console" panose="020B0609040504020204" pitchFamily="49" charset="0"/>
              </a:rPr>
              <a:t>&gt;", line 20, in &lt;module&gt;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</a:t>
            </a:r>
            <a:r>
              <a:rPr lang="en-US" dirty="0" err="1">
                <a:latin typeface="Lucida Console" panose="020B0609040504020204" pitchFamily="49" charset="0"/>
              </a:rPr>
              <a:t>TypeError</a:t>
            </a:r>
            <a:r>
              <a:rPr lang="en-US" dirty="0">
                <a:latin typeface="Lucida Console" panose="020B0609040504020204" pitchFamily="49" charset="0"/>
              </a:rPr>
              <a:t>: </a:t>
            </a:r>
            <a:r>
              <a:rPr lang="en-US" dirty="0" err="1">
                <a:latin typeface="Lucida Console" panose="020B0609040504020204" pitchFamily="49" charset="0"/>
              </a:rPr>
              <a:t>object.__new</a:t>
            </a:r>
            <a:r>
              <a:rPr lang="en-US" dirty="0">
                <a:latin typeface="Lucida Console" panose="020B0609040504020204" pitchFamily="49" charset="0"/>
              </a:rPr>
              <a:t>__() takes no parameters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29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Метаклассы</a:t>
            </a:r>
            <a:r>
              <a:rPr lang="ru-RU" dirty="0"/>
              <a:t>. Нано-введение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625600"/>
            <a:ext cx="10233800" cy="4834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class </a:t>
            </a:r>
            <a:r>
              <a:rPr lang="en-US" sz="1600" dirty="0" err="1">
                <a:latin typeface="Lucida Console" panose="020B0609040504020204" pitchFamily="49" charset="0"/>
              </a:rPr>
              <a:t>AttributeInitType</a:t>
            </a:r>
            <a:r>
              <a:rPr lang="en-US" sz="1600" dirty="0">
                <a:latin typeface="Lucida Console" panose="020B0609040504020204" pitchFamily="49" charset="0"/>
              </a:rPr>
              <a:t>(type):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	</a:t>
            </a:r>
            <a:r>
              <a:rPr lang="en-US" sz="1600" dirty="0" err="1" smtClean="0">
                <a:latin typeface="Lucida Console" panose="020B0609040504020204" pitchFamily="49" charset="0"/>
              </a:rPr>
              <a:t>def</a:t>
            </a:r>
            <a:r>
              <a:rPr 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__call__(self, *</a:t>
            </a:r>
            <a:r>
              <a:rPr lang="en-US" sz="1600" dirty="0" err="1">
                <a:latin typeface="Lucida Console" panose="020B0609040504020204" pitchFamily="49" charset="0"/>
              </a:rPr>
              <a:t>args</a:t>
            </a:r>
            <a:r>
              <a:rPr lang="en-US" sz="1600" dirty="0">
                <a:latin typeface="Lucida Console" panose="020B0609040504020204" pitchFamily="49" charset="0"/>
              </a:rPr>
              <a:t>, **</a:t>
            </a:r>
            <a:r>
              <a:rPr lang="en-US" sz="1600" dirty="0" err="1">
                <a:latin typeface="Lucida Console" panose="020B0609040504020204" pitchFamily="49" charset="0"/>
              </a:rPr>
              <a:t>kwargs</a:t>
            </a:r>
            <a:r>
              <a:rPr lang="en-US" sz="1600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	</a:t>
            </a:r>
            <a:r>
              <a:rPr lang="ru-RU" sz="1600" dirty="0" smtClean="0">
                <a:latin typeface="Lucida Console" panose="020B0609040504020204" pitchFamily="49" charset="0"/>
              </a:rPr>
              <a:t>        </a:t>
            </a:r>
            <a:r>
              <a:rPr lang="en-US" sz="1600" dirty="0" err="1" smtClean="0">
                <a:latin typeface="Lucida Console" panose="020B0609040504020204" pitchFamily="49" charset="0"/>
              </a:rPr>
              <a:t>obj</a:t>
            </a:r>
            <a:r>
              <a:rPr lang="en-US" sz="1600" dirty="0" smtClean="0">
                <a:latin typeface="Lucida Console" panose="020B0609040504020204" pitchFamily="49" charset="0"/>
              </a:rPr>
              <a:t> </a:t>
            </a:r>
            <a:r>
              <a:rPr lang="en-US" sz="1600" dirty="0">
                <a:latin typeface="Lucida Console" panose="020B0609040504020204" pitchFamily="49" charset="0"/>
              </a:rPr>
              <a:t>= </a:t>
            </a:r>
            <a:r>
              <a:rPr lang="en-US" sz="1600" dirty="0" err="1">
                <a:latin typeface="Lucida Console" panose="020B0609040504020204" pitchFamily="49" charset="0"/>
              </a:rPr>
              <a:t>type.__call</a:t>
            </a:r>
            <a:r>
              <a:rPr lang="en-US" sz="1600" dirty="0">
                <a:latin typeface="Lucida Console" panose="020B0609040504020204" pitchFamily="49" charset="0"/>
              </a:rPr>
              <a:t>__(self, *</a:t>
            </a:r>
            <a:r>
              <a:rPr lang="en-US" sz="1600" dirty="0" err="1">
                <a:latin typeface="Lucida Console" panose="020B0609040504020204" pitchFamily="49" charset="0"/>
              </a:rPr>
              <a:t>args</a:t>
            </a:r>
            <a:r>
              <a:rPr lang="en-US" sz="16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smtClean="0">
                <a:latin typeface="Lucida Console" panose="020B0609040504020204" pitchFamily="49" charset="0"/>
              </a:rPr>
              <a:t>          	# </a:t>
            </a:r>
            <a:r>
              <a:rPr lang="ru-RU" sz="1600" dirty="0" smtClean="0">
                <a:latin typeface="Lucida Console" panose="020B0609040504020204" pitchFamily="49" charset="0"/>
              </a:rPr>
              <a:t>добавим </a:t>
            </a:r>
            <a:r>
              <a:rPr lang="ru-RU" sz="1600" dirty="0">
                <a:latin typeface="Lucida Console" panose="020B0609040504020204" pitchFamily="49" charset="0"/>
              </a:rPr>
              <a:t>ему переданные в вызове аргументы в качестве атрибутов.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	</a:t>
            </a:r>
            <a:r>
              <a:rPr lang="ru-RU" sz="1600" dirty="0" smtClean="0">
                <a:latin typeface="Lucida Console" panose="020B0609040504020204" pitchFamily="49" charset="0"/>
              </a:rPr>
              <a:t>        </a:t>
            </a:r>
            <a:r>
              <a:rPr lang="en-US" sz="1600" dirty="0">
                <a:latin typeface="Lucida Console" panose="020B0609040504020204" pitchFamily="49" charset="0"/>
              </a:rPr>
              <a:t>for name in </a:t>
            </a:r>
            <a:r>
              <a:rPr lang="en-US" sz="1600" dirty="0" err="1">
                <a:latin typeface="Lucida Console" panose="020B0609040504020204" pitchFamily="49" charset="0"/>
              </a:rPr>
              <a:t>kwargs</a:t>
            </a:r>
            <a:r>
              <a:rPr lang="en-US" sz="1600" dirty="0">
                <a:latin typeface="Lucida Console" panose="020B060904050402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	              </a:t>
            </a:r>
            <a:r>
              <a:rPr lang="en-US" sz="1600" dirty="0" err="1" smtClean="0">
                <a:latin typeface="Lucida Console" panose="020B0609040504020204" pitchFamily="49" charset="0"/>
              </a:rPr>
              <a:t>setattr</a:t>
            </a:r>
            <a:r>
              <a:rPr lang="en-US" sz="1600" dirty="0" smtClean="0">
                <a:latin typeface="Lucida Console" panose="020B0609040504020204" pitchFamily="49" charset="0"/>
              </a:rPr>
              <a:t>(</a:t>
            </a:r>
            <a:r>
              <a:rPr lang="en-US" sz="1600" dirty="0" err="1" smtClean="0">
                <a:latin typeface="Lucida Console" panose="020B0609040504020204" pitchFamily="49" charset="0"/>
              </a:rPr>
              <a:t>obj</a:t>
            </a:r>
            <a:r>
              <a:rPr lang="en-US" sz="1600" dirty="0">
                <a:latin typeface="Lucida Console" panose="020B0609040504020204" pitchFamily="49" charset="0"/>
              </a:rPr>
              <a:t>, name, </a:t>
            </a:r>
            <a:r>
              <a:rPr lang="en-US" sz="1600" dirty="0" err="1">
                <a:latin typeface="Lucida Console" panose="020B0609040504020204" pitchFamily="49" charset="0"/>
              </a:rPr>
              <a:t>kwargs</a:t>
            </a:r>
            <a:r>
              <a:rPr lang="en-US" sz="1600" dirty="0">
                <a:latin typeface="Lucida Console" panose="020B0609040504020204" pitchFamily="49" charset="0"/>
              </a:rPr>
              <a:t>[name])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  </a:t>
            </a:r>
            <a:r>
              <a:rPr lang="en-US" sz="1600" dirty="0" smtClean="0">
                <a:latin typeface="Lucida Console" panose="020B0609040504020204" pitchFamily="49" charset="0"/>
              </a:rPr>
              <a:t>     	        </a:t>
            </a:r>
            <a:r>
              <a:rPr lang="en-US" sz="1600" dirty="0">
                <a:latin typeface="Lucida Console" panose="020B0609040504020204" pitchFamily="49" charset="0"/>
              </a:rPr>
              <a:t># </a:t>
            </a:r>
            <a:r>
              <a:rPr lang="ru-RU" sz="1600" dirty="0">
                <a:latin typeface="Lucida Console" panose="020B0609040504020204" pitchFamily="49" charset="0"/>
              </a:rPr>
              <a:t>вернем готовый объект</a:t>
            </a:r>
          </a:p>
          <a:p>
            <a:pPr marL="0" indent="0">
              <a:buNone/>
            </a:pPr>
            <a:r>
              <a:rPr lang="ru-RU" sz="1600" dirty="0">
                <a:latin typeface="Lucida Console" panose="020B0609040504020204" pitchFamily="49" charset="0"/>
              </a:rPr>
              <a:t>  </a:t>
            </a:r>
            <a:r>
              <a:rPr lang="ru-RU" sz="1600" dirty="0" smtClean="0">
                <a:latin typeface="Lucida Console" panose="020B0609040504020204" pitchFamily="49" charset="0"/>
              </a:rPr>
              <a:t>        </a:t>
            </a:r>
            <a:r>
              <a:rPr lang="en-US" sz="1600" dirty="0" smtClean="0">
                <a:latin typeface="Lucida Console" panose="020B0609040504020204" pitchFamily="49" charset="0"/>
              </a:rPr>
              <a:t>      return </a:t>
            </a:r>
            <a:r>
              <a:rPr lang="en-US" sz="1600" dirty="0" err="1" smtClean="0">
                <a:latin typeface="Lucida Console" panose="020B0609040504020204" pitchFamily="49" charset="0"/>
              </a:rPr>
              <a:t>obj</a:t>
            </a:r>
            <a:endParaRPr lang="en-US" sz="16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class </a:t>
            </a:r>
            <a:r>
              <a:rPr lang="en-US" sz="1600" dirty="0">
                <a:latin typeface="Lucida Console" panose="020B0609040504020204" pitchFamily="49" charset="0"/>
              </a:rPr>
              <a:t>Man(object):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	__</a:t>
            </a:r>
            <a:r>
              <a:rPr lang="en-US" sz="1600" dirty="0" err="1">
                <a:latin typeface="Lucida Console" panose="020B0609040504020204" pitchFamily="49" charset="0"/>
              </a:rPr>
              <a:t>metaclass</a:t>
            </a:r>
            <a:r>
              <a:rPr lang="en-US" sz="1600" dirty="0">
                <a:latin typeface="Lucida Console" panose="020B0609040504020204" pitchFamily="49" charset="0"/>
              </a:rPr>
              <a:t>__ = </a:t>
            </a:r>
            <a:r>
              <a:rPr lang="en-US" sz="1600" dirty="0" err="1" smtClean="0">
                <a:latin typeface="Lucida Console" panose="020B0609040504020204" pitchFamily="49" charset="0"/>
              </a:rPr>
              <a:t>AttributeInitType</a:t>
            </a:r>
            <a:endParaRPr lang="en-US" sz="1600" dirty="0" smtClean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&gt;&gt;&gt;me </a:t>
            </a:r>
            <a:r>
              <a:rPr lang="en-US" sz="1600" dirty="0">
                <a:latin typeface="Lucida Console" panose="020B0609040504020204" pitchFamily="49" charset="0"/>
              </a:rPr>
              <a:t>= Man(height = 180, </a:t>
            </a:r>
            <a:r>
              <a:rPr lang="en-US" sz="1600" dirty="0" err="1">
                <a:latin typeface="Lucida Console" panose="020B0609040504020204" pitchFamily="49" charset="0"/>
              </a:rPr>
              <a:t>weigth</a:t>
            </a:r>
            <a:r>
              <a:rPr lang="en-US" sz="1600" dirty="0">
                <a:latin typeface="Lucida Console" panose="020B0609040504020204" pitchFamily="49" charset="0"/>
              </a:rPr>
              <a:t> = 80)</a:t>
            </a: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&gt;&gt;&gt;print(</a:t>
            </a:r>
            <a:r>
              <a:rPr lang="en-US" sz="1600" dirty="0" err="1" smtClean="0">
                <a:latin typeface="Lucida Console" panose="020B0609040504020204" pitchFamily="49" charset="0"/>
              </a:rPr>
              <a:t>me.height</a:t>
            </a:r>
            <a:r>
              <a:rPr lang="en-US" sz="1600" dirty="0" smtClean="0">
                <a:latin typeface="Lucida Console" panose="020B0609040504020204" pitchFamily="49" charset="0"/>
              </a:rPr>
              <a:t>)</a:t>
            </a: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Console" panose="020B0609040504020204" pitchFamily="49" charset="0"/>
              </a:rPr>
              <a:t>180</a:t>
            </a:r>
            <a:endParaRPr lang="ru-RU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62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Декораторы (Аннотации)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5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447800"/>
            <a:ext cx="10233800" cy="472916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makebold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fn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wrapped():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return "&lt;b&gt;" + </a:t>
            </a:r>
            <a:r>
              <a:rPr lang="en-US" dirty="0" err="1">
                <a:latin typeface="Lucida Console" panose="020B0609040504020204" pitchFamily="49" charset="0"/>
              </a:rPr>
              <a:t>fn</a:t>
            </a:r>
            <a:r>
              <a:rPr lang="en-US" dirty="0">
                <a:latin typeface="Lucida Console" panose="020B0609040504020204" pitchFamily="49" charset="0"/>
              </a:rPr>
              <a:t>() + "&lt;/b&gt;"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wrapped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err="1">
                <a:latin typeface="Lucida Console" panose="020B0609040504020204" pitchFamily="49" charset="0"/>
              </a:rPr>
              <a:t>makeitalic</a:t>
            </a:r>
            <a:r>
              <a:rPr lang="en-US" dirty="0">
                <a:latin typeface="Lucida Console" panose="020B0609040504020204" pitchFamily="49" charset="0"/>
              </a:rPr>
              <a:t>(</a:t>
            </a:r>
            <a:r>
              <a:rPr lang="en-US" dirty="0" err="1">
                <a:latin typeface="Lucida Console" panose="020B0609040504020204" pitchFamily="49" charset="0"/>
              </a:rPr>
              <a:t>fn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wrapped():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return "&lt;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&gt;" + </a:t>
            </a:r>
            <a:r>
              <a:rPr lang="en-US" dirty="0" err="1">
                <a:latin typeface="Lucida Console" panose="020B0609040504020204" pitchFamily="49" charset="0"/>
              </a:rPr>
              <a:t>fn</a:t>
            </a:r>
            <a:r>
              <a:rPr lang="en-US" dirty="0">
                <a:latin typeface="Lucida Console" panose="020B0609040504020204" pitchFamily="49" charset="0"/>
              </a:rPr>
              <a:t>() + "&lt;/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wrapped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@</a:t>
            </a:r>
            <a:r>
              <a:rPr lang="en-US" dirty="0" err="1">
                <a:latin typeface="Lucida Console" panose="020B0609040504020204" pitchFamily="49" charset="0"/>
              </a:rPr>
              <a:t>makebold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@</a:t>
            </a:r>
            <a:r>
              <a:rPr lang="en-US" dirty="0" err="1">
                <a:latin typeface="Lucida Console" panose="020B0609040504020204" pitchFamily="49" charset="0"/>
              </a:rPr>
              <a:t>makeitalic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hello():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"hello </a:t>
            </a:r>
            <a:r>
              <a:rPr lang="en-US" dirty="0" smtClean="0">
                <a:latin typeface="Lucida Console" panose="020B0609040504020204" pitchFamily="49" charset="0"/>
              </a:rPr>
              <a:t>world"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print hello() ## </a:t>
            </a:r>
            <a:r>
              <a:rPr lang="ru-RU" dirty="0">
                <a:latin typeface="Lucida Console" panose="020B0609040504020204" pitchFamily="49" charset="0"/>
              </a:rPr>
              <a:t>выведет &lt;</a:t>
            </a:r>
            <a:r>
              <a:rPr lang="en-US" dirty="0">
                <a:latin typeface="Lucida Console" panose="020B0609040504020204" pitchFamily="49" charset="0"/>
              </a:rPr>
              <a:t>b&gt;&lt;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&gt;hello </a:t>
            </a:r>
            <a:r>
              <a:rPr lang="en-US" dirty="0" smtClean="0">
                <a:latin typeface="Lucida Console" panose="020B0609040504020204" pitchFamily="49" charset="0"/>
              </a:rPr>
              <a:t>world&lt;/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&gt;&lt;/b&gt;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0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ООП. Иерархия типов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понимать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Функция – объект</a:t>
            </a:r>
          </a:p>
          <a:p>
            <a:r>
              <a:rPr lang="ru-RU" dirty="0" smtClean="0"/>
              <a:t>Его можно возвращать, хранить на него ссылку, передавать и т.д.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talk():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whisper(word="</a:t>
            </a:r>
            <a:r>
              <a:rPr lang="ru-RU" dirty="0"/>
              <a:t>да"):</a:t>
            </a:r>
          </a:p>
          <a:p>
            <a:pPr marL="0" indent="0">
              <a:buNone/>
            </a:pPr>
            <a:r>
              <a:rPr lang="ru-RU" dirty="0" smtClean="0"/>
              <a:t>	        </a:t>
            </a:r>
            <a:r>
              <a:rPr lang="en-US" dirty="0"/>
              <a:t>return </a:t>
            </a:r>
            <a:r>
              <a:rPr lang="en-US" dirty="0" err="1"/>
              <a:t>word.lower</a:t>
            </a:r>
            <a:r>
              <a:rPr lang="en-US" dirty="0"/>
              <a:t>()+"...";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return whisper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foo = talk()</a:t>
            </a:r>
          </a:p>
          <a:p>
            <a:pPr marL="0" indent="0">
              <a:buNone/>
            </a:pPr>
            <a:r>
              <a:rPr lang="en-US" dirty="0" smtClean="0"/>
              <a:t>f00(“</a:t>
            </a:r>
            <a:r>
              <a:rPr lang="ru-RU" dirty="0" smtClean="0"/>
              <a:t>Мама</a:t>
            </a:r>
            <a:r>
              <a:rPr lang="en-US" dirty="0" smtClean="0"/>
              <a:t>”)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009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245532"/>
            <a:ext cx="10795000" cy="625686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Lucida Console" panose="020B0609040504020204" pitchFamily="49" charset="0"/>
              </a:rPr>
              <a:t>Декоратор </a:t>
            </a:r>
            <a:r>
              <a:rPr lang="ru-RU" sz="2000" dirty="0">
                <a:latin typeface="Lucida Console" panose="020B0609040504020204" pitchFamily="49" charset="0"/>
              </a:rPr>
              <a:t>- это функция, ожидающая ДРУГУЮ функцию в качестве </a:t>
            </a:r>
            <a:r>
              <a:rPr lang="ru-RU" sz="2000" dirty="0" smtClean="0">
                <a:latin typeface="Lucida Console" panose="020B0609040504020204" pitchFamily="49" charset="0"/>
              </a:rPr>
              <a:t>параметра. Внутри </a:t>
            </a:r>
            <a:r>
              <a:rPr lang="ru-RU" sz="2000" dirty="0">
                <a:latin typeface="Lucida Console" panose="020B0609040504020204" pitchFamily="49" charset="0"/>
              </a:rPr>
              <a:t>себя декоратор определяет функцию-"обёртку".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ru-RU" sz="2000" dirty="0">
                <a:latin typeface="Lucida Console" panose="020B0609040504020204" pitchFamily="49" charset="0"/>
              </a:rPr>
              <a:t>Она будет обёрнута вокруг декорируемой,</a:t>
            </a:r>
            <a:r>
              <a:rPr lang="en-US" sz="2000" dirty="0">
                <a:latin typeface="Lucida Console" panose="020B0609040504020204" pitchFamily="49" charset="0"/>
              </a:rPr>
              <a:t> </a:t>
            </a:r>
            <a:r>
              <a:rPr lang="ru-RU" sz="2000" dirty="0">
                <a:latin typeface="Lucida Console" panose="020B0609040504020204" pitchFamily="49" charset="0"/>
              </a:rPr>
              <a:t>исполняя произвольный код до и после неё</a:t>
            </a:r>
            <a:r>
              <a:rPr lang="ru-RU" sz="2000" dirty="0" smtClean="0">
                <a:latin typeface="Lucida Console" panose="020B0609040504020204" pitchFamily="49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Lucida Console" panose="020B0609040504020204" pitchFamily="49" charset="0"/>
              </a:rPr>
              <a:t>def</a:t>
            </a:r>
            <a:r>
              <a:rPr lang="ru-RU" sz="2000" dirty="0" smtClean="0">
                <a:latin typeface="Lucida Console" panose="020B0609040504020204" pitchFamily="49" charset="0"/>
              </a:rPr>
              <a:t> </a:t>
            </a:r>
            <a:r>
              <a:rPr lang="ru-RU" sz="2000" dirty="0" err="1" smtClean="0">
                <a:latin typeface="Lucida Console" panose="020B0609040504020204" pitchFamily="49" charset="0"/>
              </a:rPr>
              <a:t>my_shiny_new_decorator</a:t>
            </a:r>
            <a:r>
              <a:rPr lang="ru-RU" sz="2000" dirty="0" smtClean="0">
                <a:latin typeface="Lucida Console" panose="020B0609040504020204" pitchFamily="49" charset="0"/>
              </a:rPr>
              <a:t>(</a:t>
            </a:r>
            <a:r>
              <a:rPr lang="ru-RU" sz="2000" dirty="0" err="1" smtClean="0">
                <a:latin typeface="Lucida Console" panose="020B0609040504020204" pitchFamily="49" charset="0"/>
              </a:rPr>
              <a:t>a_function_to_decorate</a:t>
            </a:r>
            <a:r>
              <a:rPr lang="ru-RU" sz="2000" dirty="0" smtClean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Lucida Console" panose="020B0609040504020204" pitchFamily="49" charset="0"/>
              </a:rPr>
              <a:t>    </a:t>
            </a:r>
            <a:r>
              <a:rPr lang="ru-RU" sz="2000" dirty="0" err="1">
                <a:latin typeface="Lucida Console" panose="020B0609040504020204" pitchFamily="49" charset="0"/>
              </a:rPr>
              <a:t>def</a:t>
            </a:r>
            <a:r>
              <a:rPr lang="ru-RU" sz="2000" dirty="0">
                <a:latin typeface="Lucida Console" panose="020B0609040504020204" pitchFamily="49" charset="0"/>
              </a:rPr>
              <a:t> </a:t>
            </a:r>
            <a:r>
              <a:rPr lang="ru-RU" sz="2000" dirty="0" err="1">
                <a:latin typeface="Lucida Console" panose="020B0609040504020204" pitchFamily="49" charset="0"/>
              </a:rPr>
              <a:t>the_wrapper_around_the_original_function</a:t>
            </a:r>
            <a:r>
              <a:rPr lang="ru-RU" sz="20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latin typeface="Lucida Console" panose="020B0609040504020204" pitchFamily="49" charset="0"/>
              </a:rPr>
              <a:t>        # </a:t>
            </a:r>
            <a:r>
              <a:rPr lang="ru-RU" sz="1200" dirty="0" smtClean="0">
                <a:latin typeface="Lucida Console" panose="020B0609040504020204" pitchFamily="49" charset="0"/>
              </a:rPr>
              <a:t>код</a:t>
            </a:r>
            <a:r>
              <a:rPr lang="ru-RU" sz="1200" dirty="0">
                <a:latin typeface="Lucida Console" panose="020B0609040504020204" pitchFamily="49" charset="0"/>
              </a:rPr>
              <a:t>, который мы хотим запускать ДО </a:t>
            </a:r>
            <a:r>
              <a:rPr lang="ru-RU" sz="1200" dirty="0" smtClean="0">
                <a:latin typeface="Lucida Console" panose="020B0609040504020204" pitchFamily="49" charset="0"/>
              </a:rPr>
              <a:t>вызова</a:t>
            </a:r>
            <a:r>
              <a:rPr lang="en-US" sz="1200" dirty="0" smtClean="0">
                <a:latin typeface="Lucida Console" panose="020B0609040504020204" pitchFamily="49" charset="0"/>
              </a:rPr>
              <a:t> </a:t>
            </a:r>
            <a:r>
              <a:rPr lang="ru-RU" sz="1200" dirty="0" smtClean="0">
                <a:latin typeface="Lucida Console" panose="020B0609040504020204" pitchFamily="49" charset="0"/>
              </a:rPr>
              <a:t>оригинальной </a:t>
            </a:r>
            <a:r>
              <a:rPr lang="ru-RU" sz="1200" dirty="0">
                <a:latin typeface="Lucida Console" panose="020B0609040504020204" pitchFamily="49" charset="0"/>
              </a:rPr>
              <a:t>функции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Lucida Console" panose="020B0609040504020204" pitchFamily="49" charset="0"/>
              </a:rPr>
              <a:t>        </a:t>
            </a:r>
            <a:r>
              <a:rPr lang="ru-RU" sz="2000" dirty="0" err="1" smtClean="0">
                <a:latin typeface="Lucida Console" panose="020B0609040504020204" pitchFamily="49" charset="0"/>
              </a:rPr>
              <a:t>print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ru-RU" sz="2000" dirty="0" smtClean="0">
                <a:latin typeface="Lucida Console" panose="020B0609040504020204" pitchFamily="49" charset="0"/>
              </a:rPr>
              <a:t>"Я </a:t>
            </a:r>
            <a:r>
              <a:rPr lang="ru-RU" sz="2000" dirty="0">
                <a:latin typeface="Lucida Console" panose="020B0609040504020204" pitchFamily="49" charset="0"/>
              </a:rPr>
              <a:t>- код, который отработает до вызова </a:t>
            </a:r>
            <a:r>
              <a:rPr lang="ru-RU" sz="2000" dirty="0" smtClean="0">
                <a:latin typeface="Lucida Console" panose="020B0609040504020204" pitchFamily="49" charset="0"/>
              </a:rPr>
              <a:t>функции“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  <a:endParaRPr lang="ru-RU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latin typeface="Lucida Console" panose="020B0609040504020204" pitchFamily="49" charset="0"/>
              </a:rPr>
              <a:t> </a:t>
            </a:r>
            <a:r>
              <a:rPr lang="ru-RU" sz="1200" dirty="0" smtClean="0">
                <a:latin typeface="Lucida Console" panose="020B0609040504020204" pitchFamily="49" charset="0"/>
              </a:rPr>
              <a:t>       # </a:t>
            </a:r>
            <a:r>
              <a:rPr lang="ru-RU" sz="1200" dirty="0">
                <a:latin typeface="Lucida Console" panose="020B0609040504020204" pitchFamily="49" charset="0"/>
              </a:rPr>
              <a:t>ВЫЗОВЕМ саму декорируемую функцию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>
                <a:latin typeface="Lucida Console" panose="020B0609040504020204" pitchFamily="49" charset="0"/>
              </a:rPr>
              <a:t>        </a:t>
            </a:r>
            <a:r>
              <a:rPr lang="ru-RU" sz="2000" dirty="0" err="1">
                <a:latin typeface="Lucida Console" panose="020B0609040504020204" pitchFamily="49" charset="0"/>
              </a:rPr>
              <a:t>a_function_to_decorate</a:t>
            </a:r>
            <a:r>
              <a:rPr lang="ru-RU" sz="2000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Lucida Console" panose="020B0609040504020204" pitchFamily="49" charset="0"/>
              </a:rPr>
              <a:t>        </a:t>
            </a:r>
            <a:r>
              <a:rPr lang="ru-RU" sz="1200" dirty="0">
                <a:latin typeface="Lucida Console" panose="020B0609040504020204" pitchFamily="49" charset="0"/>
              </a:rPr>
              <a:t># </a:t>
            </a:r>
            <a:r>
              <a:rPr lang="ru-RU" sz="1200" dirty="0" smtClean="0">
                <a:latin typeface="Lucida Console" panose="020B0609040504020204" pitchFamily="49" charset="0"/>
              </a:rPr>
              <a:t>код</a:t>
            </a:r>
            <a:r>
              <a:rPr lang="ru-RU" sz="1200" dirty="0">
                <a:latin typeface="Lucida Console" panose="020B0609040504020204" pitchFamily="49" charset="0"/>
              </a:rPr>
              <a:t>, который мы хотим запускать ПОСЛЕ </a:t>
            </a:r>
            <a:r>
              <a:rPr lang="ru-RU" sz="1200" dirty="0" smtClean="0">
                <a:latin typeface="Lucida Console" panose="020B0609040504020204" pitchFamily="49" charset="0"/>
              </a:rPr>
              <a:t>вызова</a:t>
            </a:r>
            <a:r>
              <a:rPr lang="en-US" sz="1200" dirty="0" smtClean="0">
                <a:latin typeface="Lucida Console" panose="020B0609040504020204" pitchFamily="49" charset="0"/>
              </a:rPr>
              <a:t> </a:t>
            </a:r>
            <a:r>
              <a:rPr lang="ru-RU" sz="1200" dirty="0" smtClean="0">
                <a:latin typeface="Lucida Console" panose="020B0609040504020204" pitchFamily="49" charset="0"/>
              </a:rPr>
              <a:t>оригинальной </a:t>
            </a:r>
            <a:r>
              <a:rPr lang="ru-RU" sz="1200" dirty="0">
                <a:latin typeface="Lucida Console" panose="020B0609040504020204" pitchFamily="49" charset="0"/>
              </a:rPr>
              <a:t>функции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>
                <a:latin typeface="Lucida Console" panose="020B0609040504020204" pitchFamily="49" charset="0"/>
              </a:rPr>
              <a:t> </a:t>
            </a:r>
            <a:r>
              <a:rPr lang="ru-RU" sz="2000" dirty="0">
                <a:latin typeface="Lucida Console" panose="020B0609040504020204" pitchFamily="49" charset="0"/>
              </a:rPr>
              <a:t>      </a:t>
            </a:r>
            <a:r>
              <a:rPr lang="ru-RU" sz="2000" dirty="0" smtClean="0">
                <a:latin typeface="Lucida Console" panose="020B0609040504020204" pitchFamily="49" charset="0"/>
              </a:rPr>
              <a:t>  </a:t>
            </a:r>
            <a:r>
              <a:rPr lang="ru-RU" sz="2000" dirty="0" err="1" smtClean="0">
                <a:latin typeface="Lucida Console" panose="020B0609040504020204" pitchFamily="49" charset="0"/>
              </a:rPr>
              <a:t>print</a:t>
            </a:r>
            <a:r>
              <a:rPr lang="en-US" sz="2000" dirty="0" smtClean="0">
                <a:latin typeface="Lucida Console" panose="020B0609040504020204" pitchFamily="49" charset="0"/>
              </a:rPr>
              <a:t>(</a:t>
            </a:r>
            <a:r>
              <a:rPr lang="ru-RU" sz="2000" dirty="0" smtClean="0">
                <a:latin typeface="Lucida Console" panose="020B0609040504020204" pitchFamily="49" charset="0"/>
              </a:rPr>
              <a:t>"А </a:t>
            </a:r>
            <a:r>
              <a:rPr lang="ru-RU" sz="2000" dirty="0">
                <a:latin typeface="Lucida Console" panose="020B0609040504020204" pitchFamily="49" charset="0"/>
              </a:rPr>
              <a:t>я - код, срабатывающий </a:t>
            </a:r>
            <a:r>
              <a:rPr lang="ru-RU" sz="2000" dirty="0" smtClean="0">
                <a:latin typeface="Lucida Console" panose="020B0609040504020204" pitchFamily="49" charset="0"/>
              </a:rPr>
              <a:t>после“</a:t>
            </a:r>
            <a:r>
              <a:rPr lang="en-US" sz="2000" dirty="0" smtClean="0">
                <a:latin typeface="Lucida Console" panose="020B0609040504020204" pitchFamily="49" charset="0"/>
              </a:rPr>
              <a:t>)</a:t>
            </a:r>
            <a:endParaRPr lang="ru-RU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dirty="0" smtClean="0">
                <a:latin typeface="Lucida Console" panose="020B0609040504020204" pitchFamily="49" charset="0"/>
              </a:rPr>
              <a:t>       </a:t>
            </a:r>
            <a:r>
              <a:rPr lang="ru-RU" sz="1200" dirty="0">
                <a:latin typeface="Lucida Console" panose="020B0609040504020204" pitchFamily="49" charset="0"/>
              </a:rPr>
              <a:t># Теперь, вернём функцию-обёртку, которая содержит в </a:t>
            </a:r>
            <a:r>
              <a:rPr lang="ru-RU" sz="1200" dirty="0" smtClean="0">
                <a:latin typeface="Lucida Console" panose="020B0609040504020204" pitchFamily="49" charset="0"/>
              </a:rPr>
              <a:t>себе</a:t>
            </a:r>
            <a:r>
              <a:rPr lang="en-US" sz="1200" dirty="0" smtClean="0">
                <a:latin typeface="Lucida Console" panose="020B0609040504020204" pitchFamily="49" charset="0"/>
              </a:rPr>
              <a:t> </a:t>
            </a:r>
            <a:r>
              <a:rPr lang="ru-RU" sz="1200" dirty="0" smtClean="0">
                <a:latin typeface="Lucida Console" panose="020B0609040504020204" pitchFamily="49" charset="0"/>
              </a:rPr>
              <a:t>декорируемую </a:t>
            </a:r>
            <a:r>
              <a:rPr lang="ru-RU" sz="1200" dirty="0">
                <a:latin typeface="Lucida Console" panose="020B0609040504020204" pitchFamily="49" charset="0"/>
              </a:rPr>
              <a:t>функцию, и код, который необходимо выполнить до и после.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Lucida Console" panose="020B0609040504020204" pitchFamily="49" charset="0"/>
              </a:rPr>
              <a:t>    </a:t>
            </a:r>
            <a:r>
              <a:rPr lang="ru-RU" sz="2000" dirty="0" err="1" smtClean="0">
                <a:latin typeface="Lucida Console" panose="020B0609040504020204" pitchFamily="49" charset="0"/>
              </a:rPr>
              <a:t>return</a:t>
            </a:r>
            <a:r>
              <a:rPr lang="ru-RU" sz="2000" dirty="0" smtClean="0">
                <a:latin typeface="Lucida Console" panose="020B0609040504020204" pitchFamily="49" charset="0"/>
              </a:rPr>
              <a:t> </a:t>
            </a:r>
            <a:r>
              <a:rPr lang="ru-RU" sz="2000" dirty="0" err="1" smtClean="0">
                <a:latin typeface="Lucida Console" panose="020B0609040504020204" pitchFamily="49" charset="0"/>
              </a:rPr>
              <a:t>the_wrapper_around_the_original_function</a:t>
            </a:r>
            <a:endParaRPr lang="ru-RU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9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245532"/>
            <a:ext cx="10795000" cy="625686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Представим </a:t>
            </a:r>
            <a:r>
              <a:rPr lang="ru-RU" sz="1900" dirty="0">
                <a:solidFill>
                  <a:srgbClr val="00B0F0"/>
                </a:solidFill>
                <a:latin typeface="Lucida Console" panose="020B0609040504020204" pitchFamily="49" charset="0"/>
              </a:rPr>
              <a:t>теперь, что у нас есть функция, которую мы не планируем больше трогать.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err="1">
                <a:latin typeface="Lucida Console" panose="020B0609040504020204" pitchFamily="49" charset="0"/>
              </a:rPr>
              <a:t>def</a:t>
            </a:r>
            <a:r>
              <a:rPr lang="ru-RU" sz="1900" dirty="0">
                <a:latin typeface="Lucida Console" panose="020B0609040504020204" pitchFamily="49" charset="0"/>
              </a:rPr>
              <a:t> </a:t>
            </a:r>
            <a:r>
              <a:rPr lang="ru-RU" sz="1900" dirty="0" err="1" smtClean="0">
                <a:latin typeface="Lucida Console" panose="020B0609040504020204" pitchFamily="49" charset="0"/>
              </a:rPr>
              <a:t>a_alone_function</a:t>
            </a:r>
            <a:r>
              <a:rPr lang="ru-RU" sz="19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latin typeface="Lucida Console" panose="020B0609040504020204" pitchFamily="49" charset="0"/>
              </a:rPr>
              <a:t>    </a:t>
            </a:r>
            <a:r>
              <a:rPr lang="ru-RU" sz="1900" dirty="0" err="1" smtClean="0">
                <a:latin typeface="Lucida Console" panose="020B0609040504020204" pitchFamily="49" charset="0"/>
              </a:rPr>
              <a:t>print</a:t>
            </a:r>
            <a:r>
              <a:rPr lang="en-US" sz="1900" dirty="0" smtClean="0">
                <a:latin typeface="Lucida Console" panose="020B0609040504020204" pitchFamily="49" charset="0"/>
              </a:rPr>
              <a:t>(</a:t>
            </a:r>
            <a:r>
              <a:rPr lang="ru-RU" sz="1900" dirty="0" smtClean="0">
                <a:latin typeface="Lucida Console" panose="020B0609040504020204" pitchFamily="49" charset="0"/>
              </a:rPr>
              <a:t>"Я </a:t>
            </a:r>
            <a:r>
              <a:rPr lang="ru-RU" sz="1900" dirty="0">
                <a:latin typeface="Lucida Console" panose="020B0609040504020204" pitchFamily="49" charset="0"/>
              </a:rPr>
              <a:t>простая </a:t>
            </a:r>
            <a:r>
              <a:rPr lang="ru-RU" sz="1900" dirty="0" smtClean="0">
                <a:latin typeface="Lucida Console" panose="020B0609040504020204" pitchFamily="49" charset="0"/>
              </a:rPr>
              <a:t>функция</a:t>
            </a:r>
            <a:r>
              <a:rPr lang="ru-RU" sz="1900" dirty="0">
                <a:latin typeface="Lucida Console" panose="020B0609040504020204" pitchFamily="49" charset="0"/>
              </a:rPr>
              <a:t>, ты </a:t>
            </a:r>
            <a:r>
              <a:rPr lang="ru-RU" sz="1900" dirty="0" smtClean="0">
                <a:latin typeface="Lucida Console" panose="020B0609040504020204" pitchFamily="49" charset="0"/>
              </a:rPr>
              <a:t>не </a:t>
            </a:r>
            <a:r>
              <a:rPr lang="ru-RU" sz="1900" dirty="0">
                <a:latin typeface="Lucida Console" panose="020B0609040504020204" pitchFamily="49" charset="0"/>
              </a:rPr>
              <a:t>посмеешь меня изменять</a:t>
            </a:r>
            <a:r>
              <a:rPr lang="ru-RU" sz="1900" dirty="0" smtClean="0">
                <a:latin typeface="Lucida Console" panose="020B0609040504020204" pitchFamily="49" charset="0"/>
              </a:rPr>
              <a:t>?..“</a:t>
            </a:r>
            <a:r>
              <a:rPr lang="en-US" sz="1900" dirty="0" smtClean="0">
                <a:latin typeface="Lucida Console" panose="020B0609040504020204" pitchFamily="49" charset="0"/>
              </a:rPr>
              <a:t>)</a:t>
            </a:r>
            <a:endParaRPr lang="ru-RU" sz="19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err="1" smtClean="0">
                <a:latin typeface="Lucida Console" panose="020B0609040504020204" pitchFamily="49" charset="0"/>
              </a:rPr>
              <a:t>a_alone_function</a:t>
            </a:r>
            <a:r>
              <a:rPr lang="ru-RU" sz="1900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latin typeface="Lucida Console" panose="020B0609040504020204" pitchFamily="49" charset="0"/>
              </a:rPr>
              <a:t># выведет: Я простая </a:t>
            </a:r>
            <a:r>
              <a:rPr lang="ru-RU" sz="1900" dirty="0" smtClean="0">
                <a:latin typeface="Lucida Console" panose="020B0609040504020204" pitchFamily="49" charset="0"/>
              </a:rPr>
              <a:t>функция</a:t>
            </a:r>
            <a:r>
              <a:rPr lang="ru-RU" sz="1900" dirty="0">
                <a:latin typeface="Lucida Console" panose="020B0609040504020204" pitchFamily="49" charset="0"/>
              </a:rPr>
              <a:t>, ты </a:t>
            </a:r>
            <a:r>
              <a:rPr lang="ru-RU" sz="1900" dirty="0" smtClean="0">
                <a:latin typeface="Lucida Console" panose="020B0609040504020204" pitchFamily="49" charset="0"/>
              </a:rPr>
              <a:t>не </a:t>
            </a:r>
            <a:r>
              <a:rPr lang="ru-RU" sz="1900" dirty="0">
                <a:latin typeface="Lucida Console" panose="020B0609040504020204" pitchFamily="49" charset="0"/>
              </a:rPr>
              <a:t>посмеешь меня изменять?..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latin typeface="Lucida Console" panose="020B0609040504020204" pitchFamily="49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Однако</a:t>
            </a:r>
            <a:r>
              <a:rPr lang="ru-RU" sz="1900" dirty="0">
                <a:solidFill>
                  <a:srgbClr val="00B0F0"/>
                </a:solidFill>
                <a:latin typeface="Lucida Console" panose="020B0609040504020204" pitchFamily="49" charset="0"/>
              </a:rPr>
              <a:t>, чтобы изменить её поведение, мы можем декорировать её, то </a:t>
            </a:r>
            <a:r>
              <a:rPr lang="ru-RU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есть</a:t>
            </a:r>
            <a:r>
              <a:rPr lang="en-US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 </a:t>
            </a:r>
            <a:r>
              <a:rPr lang="ru-RU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просто </a:t>
            </a:r>
            <a:r>
              <a:rPr lang="ru-RU" sz="1900" dirty="0">
                <a:solidFill>
                  <a:srgbClr val="00B0F0"/>
                </a:solidFill>
                <a:latin typeface="Lucida Console" panose="020B0609040504020204" pitchFamily="49" charset="0"/>
              </a:rPr>
              <a:t>передать декоратору, который обернет исходную функцию в любой код</a:t>
            </a:r>
            <a:r>
              <a:rPr lang="ru-RU" sz="1900" dirty="0" smtClean="0">
                <a:solidFill>
                  <a:srgbClr val="00B0F0"/>
                </a:solidFill>
                <a:latin typeface="Lucida Console" panose="020B0609040504020204" pitchFamily="49" charset="0"/>
              </a:rPr>
              <a:t>, который </a:t>
            </a:r>
            <a:r>
              <a:rPr lang="ru-RU" sz="1900" dirty="0">
                <a:solidFill>
                  <a:srgbClr val="00B0F0"/>
                </a:solidFill>
                <a:latin typeface="Lucida Console" panose="020B0609040504020204" pitchFamily="49" charset="0"/>
              </a:rPr>
              <a:t>нам потребуется, и вернёт новую, готовую к использованию функцию: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err="1" smtClean="0">
                <a:latin typeface="Lucida Console" panose="020B0609040504020204" pitchFamily="49" charset="0"/>
              </a:rPr>
              <a:t>a_alone_function_decorated</a:t>
            </a:r>
            <a:r>
              <a:rPr lang="ru-RU" sz="1900" dirty="0" smtClean="0">
                <a:latin typeface="Lucida Console" panose="020B0609040504020204" pitchFamily="49" charset="0"/>
              </a:rPr>
              <a:t> </a:t>
            </a:r>
            <a:r>
              <a:rPr lang="ru-RU" sz="1900" dirty="0">
                <a:latin typeface="Lucida Console" panose="020B0609040504020204" pitchFamily="49" charset="0"/>
              </a:rPr>
              <a:t>= </a:t>
            </a:r>
            <a:r>
              <a:rPr lang="ru-RU" sz="1900" dirty="0" err="1" smtClean="0">
                <a:latin typeface="Lucida Console" panose="020B0609040504020204" pitchFamily="49" charset="0"/>
              </a:rPr>
              <a:t>my_shiny_new_decorator</a:t>
            </a:r>
            <a:r>
              <a:rPr lang="ru-RU" sz="1900" dirty="0" smtClean="0">
                <a:latin typeface="Lucida Console" panose="020B0609040504020204" pitchFamily="49" charset="0"/>
              </a:rPr>
              <a:t>(</a:t>
            </a:r>
            <a:r>
              <a:rPr lang="ru-RU" sz="1900" dirty="0" err="1" smtClean="0">
                <a:latin typeface="Lucida Console" panose="020B0609040504020204" pitchFamily="49" charset="0"/>
              </a:rPr>
              <a:t>a_alone_function</a:t>
            </a:r>
            <a:r>
              <a:rPr lang="ru-RU" sz="19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err="1" smtClean="0">
                <a:latin typeface="Lucida Console" panose="020B0609040504020204" pitchFamily="49" charset="0"/>
              </a:rPr>
              <a:t>a_alone_function_decorated</a:t>
            </a:r>
            <a:r>
              <a:rPr lang="ru-RU" sz="1900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выведет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 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Я - код, который отработает до вызова функции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 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Я простая </a:t>
            </a: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функция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, ты </a:t>
            </a: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не 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посмеешь меня изменять?..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srgbClr val="FFFF00"/>
                </a:solidFill>
                <a:latin typeface="Lucida Console" panose="020B0609040504020204" pitchFamily="49" charset="0"/>
              </a:rPr>
              <a:t> </a:t>
            </a:r>
            <a:r>
              <a:rPr lang="ru-RU" sz="1900" dirty="0">
                <a:solidFill>
                  <a:srgbClr val="FFFF00"/>
                </a:solidFill>
                <a:latin typeface="Lucida Console" panose="020B0609040504020204" pitchFamily="49" charset="0"/>
              </a:rPr>
              <a:t>А я - код, срабатывающий после</a:t>
            </a:r>
          </a:p>
        </p:txBody>
      </p:sp>
    </p:spTree>
    <p:extLst>
      <p:ext uri="{BB962C8B-B14F-4D97-AF65-F5344CB8AC3E}">
        <p14:creationId xmlns:p14="http://schemas.microsoft.com/office/powerpoint/2010/main" val="2782081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Почти </a:t>
            </a:r>
            <a:r>
              <a:rPr lang="ru-RU" dirty="0" err="1" smtClean="0"/>
              <a:t>дектораторы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Lucida Console" panose="020B0609040504020204" pitchFamily="49" charset="0"/>
              </a:rPr>
              <a:t>a_alone_function</a:t>
            </a:r>
            <a:r>
              <a:rPr lang="ru-RU" sz="2000" dirty="0" smtClean="0">
                <a:latin typeface="Lucida Console" panose="020B0609040504020204" pitchFamily="49" charset="0"/>
              </a:rPr>
              <a:t> </a:t>
            </a:r>
            <a:r>
              <a:rPr lang="ru-RU" sz="2000" dirty="0">
                <a:latin typeface="Lucida Console" panose="020B0609040504020204" pitchFamily="49" charset="0"/>
              </a:rPr>
              <a:t>= </a:t>
            </a:r>
            <a:r>
              <a:rPr lang="ru-RU" sz="2000" dirty="0" err="1">
                <a:latin typeface="Lucida Console" panose="020B0609040504020204" pitchFamily="49" charset="0"/>
              </a:rPr>
              <a:t>my_shiny_new_decorator</a:t>
            </a:r>
            <a:r>
              <a:rPr lang="ru-RU" sz="2000" dirty="0">
                <a:latin typeface="Lucida Console" panose="020B0609040504020204" pitchFamily="49" charset="0"/>
              </a:rPr>
              <a:t>(</a:t>
            </a:r>
            <a:r>
              <a:rPr lang="ru-RU" sz="2000" dirty="0" err="1">
                <a:latin typeface="Lucida Console" panose="020B0609040504020204" pitchFamily="49" charset="0"/>
              </a:rPr>
              <a:t>a_alone_function</a:t>
            </a:r>
            <a:r>
              <a:rPr lang="ru-RU" sz="20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err="1" smtClean="0">
                <a:latin typeface="Lucida Console" panose="020B0609040504020204" pitchFamily="49" charset="0"/>
              </a:rPr>
              <a:t>a_alone_function</a:t>
            </a:r>
            <a:r>
              <a:rPr lang="ru-RU" sz="2000" dirty="0" smtClean="0">
                <a:latin typeface="Lucida Console" panose="020B0609040504020204" pitchFamily="49" charset="0"/>
              </a:rPr>
              <a:t>()</a:t>
            </a:r>
            <a:endParaRPr lang="ru-RU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@</a:t>
            </a:r>
            <a:r>
              <a:rPr lang="ru-RU" sz="2000" dirty="0" err="1" smtClean="0">
                <a:latin typeface="Lucida Console" panose="020B0609040504020204" pitchFamily="49" charset="0"/>
              </a:rPr>
              <a:t>my_shiny_new_decorator</a:t>
            </a:r>
            <a:r>
              <a:rPr lang="en-US" sz="2000" dirty="0" smtClean="0">
                <a:latin typeface="Lucida Console" panose="020B0609040504020204" pitchFamily="49" charset="0"/>
              </a:rPr>
              <a:t> – </a:t>
            </a:r>
            <a:r>
              <a:rPr lang="ru-RU" sz="2000" dirty="0" smtClean="0">
                <a:latin typeface="Lucida Console" panose="020B0609040504020204" pitchFamily="49" charset="0"/>
              </a:rPr>
              <a:t>это синтаксический сахар для</a:t>
            </a:r>
          </a:p>
          <a:p>
            <a:pPr marL="0" indent="0">
              <a:buNone/>
            </a:pPr>
            <a:r>
              <a:rPr lang="ru-RU" sz="2000" dirty="0" err="1">
                <a:latin typeface="Lucida Console" panose="020B0609040504020204" pitchFamily="49" charset="0"/>
              </a:rPr>
              <a:t>a_alone_function</a:t>
            </a:r>
            <a:r>
              <a:rPr lang="ru-RU" sz="2000" dirty="0">
                <a:latin typeface="Lucida Console" panose="020B0609040504020204" pitchFamily="49" charset="0"/>
              </a:rPr>
              <a:t> = </a:t>
            </a:r>
            <a:r>
              <a:rPr lang="ru-RU" sz="2000" dirty="0" err="1">
                <a:latin typeface="Lucida Console" panose="020B0609040504020204" pitchFamily="49" charset="0"/>
              </a:rPr>
              <a:t>my_shiny_new_decorator</a:t>
            </a:r>
            <a:r>
              <a:rPr lang="ru-RU" sz="2000" dirty="0">
                <a:latin typeface="Lucida Console" panose="020B0609040504020204" pitchFamily="49" charset="0"/>
              </a:rPr>
              <a:t>(</a:t>
            </a:r>
            <a:r>
              <a:rPr lang="ru-RU" sz="2000" dirty="0" err="1">
                <a:latin typeface="Lucida Console" panose="020B0609040504020204" pitchFamily="49" charset="0"/>
              </a:rPr>
              <a:t>a_alone_function</a:t>
            </a:r>
            <a:r>
              <a:rPr lang="ru-RU" sz="20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4928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Декораторы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515532"/>
            <a:ext cx="10233800" cy="508846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bread(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wrapper():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"&lt;/------\&gt;"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"&lt;\______/&gt;"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wrapper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ingredients(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wrapper():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"#</a:t>
            </a:r>
            <a:r>
              <a:rPr lang="ru-RU" dirty="0">
                <a:latin typeface="Lucida Console" panose="020B0609040504020204" pitchFamily="49" charset="0"/>
              </a:rPr>
              <a:t>помидоры#"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return </a:t>
            </a:r>
            <a:r>
              <a:rPr lang="en-US" dirty="0">
                <a:latin typeface="Lucida Console" panose="020B0609040504020204" pitchFamily="49" charset="0"/>
              </a:rPr>
              <a:t>wrapper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sandwich(food="--</a:t>
            </a:r>
            <a:r>
              <a:rPr lang="ru-RU" dirty="0">
                <a:latin typeface="Lucida Console" panose="020B0609040504020204" pitchFamily="49" charset="0"/>
              </a:rPr>
              <a:t>ветчина--"):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    </a:t>
            </a:r>
            <a:r>
              <a:rPr lang="en-US" dirty="0" smtClean="0">
                <a:latin typeface="Lucida Console" panose="020B0609040504020204" pitchFamily="49" charset="0"/>
              </a:rPr>
              <a:t>print</a:t>
            </a:r>
            <a:r>
              <a:rPr lang="ru-RU" dirty="0" smtClean="0">
                <a:latin typeface="Lucida Console" panose="020B0609040504020204" pitchFamily="49" charset="0"/>
              </a:rPr>
              <a:t>(</a:t>
            </a:r>
            <a:r>
              <a:rPr lang="en-US" dirty="0" smtClean="0">
                <a:latin typeface="Lucida Console" panose="020B0609040504020204" pitchFamily="49" charset="0"/>
              </a:rPr>
              <a:t>food</a:t>
            </a:r>
            <a:r>
              <a:rPr lang="ru-RU" dirty="0" smtClean="0">
                <a:latin typeface="Lucida Console" panose="020B0609040504020204" pitchFamily="49" charset="0"/>
              </a:rPr>
              <a:t>)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sandwich </a:t>
            </a:r>
            <a:r>
              <a:rPr lang="en-US" dirty="0">
                <a:latin typeface="Lucida Console" panose="020B0609040504020204" pitchFamily="49" charset="0"/>
              </a:rPr>
              <a:t>= bread(ingredients(sandwich))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sandwich()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Lucida Console" panose="020B0609040504020204" pitchFamily="49" charset="0"/>
              </a:rPr>
              <a:t># </a:t>
            </a:r>
            <a:r>
              <a:rPr lang="ru-RU" dirty="0">
                <a:latin typeface="Lucida Console" panose="020B0609040504020204" pitchFamily="49" charset="0"/>
              </a:rPr>
              <a:t>&lt;/------\&gt;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# #помидоры#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# --ветчина--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Lucida Console" panose="020B0609040504020204" pitchFamily="49" charset="0"/>
              </a:rPr>
              <a:t># </a:t>
            </a:r>
            <a:r>
              <a:rPr lang="ru-RU" dirty="0">
                <a:latin typeface="Lucida Console" panose="020B0609040504020204" pitchFamily="49" charset="0"/>
              </a:rPr>
              <a:t>&lt;\______/&gt;</a:t>
            </a:r>
          </a:p>
        </p:txBody>
      </p:sp>
    </p:spTree>
    <p:extLst>
      <p:ext uri="{BB962C8B-B14F-4D97-AF65-F5344CB8AC3E}">
        <p14:creationId xmlns:p14="http://schemas.microsoft.com/office/powerpoint/2010/main" val="586640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Декораторы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574800"/>
            <a:ext cx="10233800" cy="495299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bread(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wrapper():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"&lt;/------\&gt;"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"&lt;\______/&gt;"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return wrapper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ingredients(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</a:t>
            </a: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wrapper():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       print "#</a:t>
            </a:r>
            <a:r>
              <a:rPr lang="ru-RU" dirty="0">
                <a:latin typeface="Lucida Console" panose="020B0609040504020204" pitchFamily="49" charset="0"/>
              </a:rPr>
              <a:t>помидоры#"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        </a:t>
            </a:r>
            <a:r>
              <a:rPr lang="en-US" dirty="0" err="1">
                <a:latin typeface="Lucida Console" panose="020B0609040504020204" pitchFamily="49" charset="0"/>
              </a:rPr>
              <a:t>func</a:t>
            </a:r>
            <a:r>
              <a:rPr lang="en-US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return wrapper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@</a:t>
            </a:r>
            <a:r>
              <a:rPr lang="en-US" dirty="0" smtClean="0"/>
              <a:t>bread</a:t>
            </a: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@ingredients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latin typeface="Lucida Console" panose="020B0609040504020204" pitchFamily="49" charset="0"/>
              </a:rPr>
              <a:t>def</a:t>
            </a:r>
            <a:r>
              <a:rPr lang="en-US" dirty="0">
                <a:latin typeface="Lucida Console" panose="020B0609040504020204" pitchFamily="49" charset="0"/>
              </a:rPr>
              <a:t> sandwich(food="--</a:t>
            </a:r>
            <a:r>
              <a:rPr lang="ru-RU" dirty="0">
                <a:latin typeface="Lucida Console" panose="020B0609040504020204" pitchFamily="49" charset="0"/>
              </a:rPr>
              <a:t>ветчина--"):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Lucida Console" panose="020B0609040504020204" pitchFamily="49" charset="0"/>
              </a:rPr>
              <a:t>    </a:t>
            </a:r>
            <a:r>
              <a:rPr lang="en-US" dirty="0" smtClean="0">
                <a:latin typeface="Lucida Console" panose="020B0609040504020204" pitchFamily="49" charset="0"/>
              </a:rPr>
              <a:t>print</a:t>
            </a:r>
            <a:r>
              <a:rPr lang="ru-RU" dirty="0" smtClean="0">
                <a:latin typeface="Lucida Console" panose="020B0609040504020204" pitchFamily="49" charset="0"/>
              </a:rPr>
              <a:t>(</a:t>
            </a:r>
            <a:r>
              <a:rPr lang="en-US" dirty="0" smtClean="0">
                <a:latin typeface="Lucida Console" panose="020B0609040504020204" pitchFamily="49" charset="0"/>
              </a:rPr>
              <a:t>food</a:t>
            </a:r>
            <a:r>
              <a:rPr lang="ru-RU" dirty="0" smtClean="0">
                <a:latin typeface="Lucida Console" panose="020B0609040504020204" pitchFamily="49" charset="0"/>
              </a:rPr>
              <a:t>)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5100" dirty="0"/>
              <a:t>Порядок декорирования важен</a:t>
            </a:r>
            <a:r>
              <a:rPr lang="ru-RU" sz="5100" dirty="0" smtClean="0"/>
              <a:t>!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1439837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Декораторы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</a:t>
            </a:r>
            <a:r>
              <a:rPr lang="ru-RU" dirty="0" smtClean="0"/>
              <a:t>се </a:t>
            </a:r>
            <a:r>
              <a:rPr lang="ru-RU" dirty="0"/>
              <a:t>декораторы, которые мы до этого рассматривали не имели одного очень важного функционала — передачи аргументов декорируемой функции.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751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параметров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a_decorator_passing_arguments</a:t>
            </a:r>
            <a:r>
              <a:rPr lang="en-US" dirty="0" smtClean="0"/>
              <a:t>(</a:t>
            </a:r>
            <a:r>
              <a:rPr lang="en-US" dirty="0" err="1" smtClean="0"/>
              <a:t>func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a_wrapper</a:t>
            </a:r>
            <a:r>
              <a:rPr lang="en-US" dirty="0" smtClean="0"/>
              <a:t> (</a:t>
            </a:r>
            <a:r>
              <a:rPr lang="en-US" dirty="0"/>
              <a:t>arg1, arg2): # </a:t>
            </a:r>
            <a:r>
              <a:rPr lang="ru-RU" dirty="0"/>
              <a:t>аргументы прибывают отсюда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       </a:t>
            </a:r>
            <a:r>
              <a:rPr lang="en-US" dirty="0" smtClean="0"/>
              <a:t>print</a:t>
            </a:r>
            <a:r>
              <a:rPr lang="ru-RU" dirty="0" smtClean="0"/>
              <a:t>(</a:t>
            </a:r>
            <a:r>
              <a:rPr lang="en-US" dirty="0" smtClean="0"/>
              <a:t>"</a:t>
            </a:r>
            <a:r>
              <a:rPr lang="ru-RU" dirty="0"/>
              <a:t>Смотри, что я получил:", </a:t>
            </a:r>
            <a:r>
              <a:rPr lang="en-US" dirty="0"/>
              <a:t>arg1, </a:t>
            </a:r>
            <a:r>
              <a:rPr lang="en-US" dirty="0" smtClean="0"/>
              <a:t>arg2</a:t>
            </a:r>
            <a:r>
              <a:rPr lang="ru-RU" dirty="0" smtClean="0"/>
              <a:t>)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 smtClean="0"/>
              <a:t>func</a:t>
            </a:r>
            <a:r>
              <a:rPr lang="en-US" dirty="0" smtClean="0"/>
              <a:t> (</a:t>
            </a:r>
            <a:r>
              <a:rPr lang="en-US" dirty="0"/>
              <a:t>arg1, arg2)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return </a:t>
            </a:r>
            <a:r>
              <a:rPr lang="en-US" dirty="0" err="1" smtClean="0"/>
              <a:t>a_wrapper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@</a:t>
            </a:r>
            <a:r>
              <a:rPr lang="en-US" dirty="0" err="1"/>
              <a:t>a_decorator_passing_arguments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print_full_name</a:t>
            </a:r>
            <a:r>
              <a:rPr lang="en-US" dirty="0"/>
              <a:t>(</a:t>
            </a:r>
            <a:r>
              <a:rPr lang="en-US" dirty="0" err="1"/>
              <a:t>first_name</a:t>
            </a:r>
            <a:r>
              <a:rPr lang="en-US" dirty="0"/>
              <a:t>, </a:t>
            </a:r>
            <a:r>
              <a:rPr lang="en-US" dirty="0" err="1"/>
              <a:t>last_name</a:t>
            </a:r>
            <a:r>
              <a:rPr lang="en-US" dirty="0"/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print</a:t>
            </a:r>
            <a:r>
              <a:rPr lang="ru-RU" dirty="0" smtClean="0"/>
              <a:t>(</a:t>
            </a:r>
            <a:r>
              <a:rPr lang="en-US" dirty="0" smtClean="0"/>
              <a:t>"</a:t>
            </a:r>
            <a:r>
              <a:rPr lang="ru-RU" dirty="0"/>
              <a:t>Меня зовут", </a:t>
            </a:r>
            <a:r>
              <a:rPr lang="en-US" dirty="0" err="1"/>
              <a:t>first_name</a:t>
            </a:r>
            <a:r>
              <a:rPr lang="en-US" dirty="0"/>
              <a:t>, </a:t>
            </a:r>
            <a:r>
              <a:rPr lang="en-US" dirty="0" err="1" smtClean="0"/>
              <a:t>last_name</a:t>
            </a:r>
            <a:r>
              <a:rPr lang="ru-RU" dirty="0" smtClean="0"/>
              <a:t>)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/>
              <a:t>print_full_name</a:t>
            </a:r>
            <a:r>
              <a:rPr lang="en-US" dirty="0" smtClean="0"/>
              <a:t>(</a:t>
            </a:r>
            <a:r>
              <a:rPr lang="ru-RU" dirty="0" smtClean="0"/>
              <a:t>"Александр", "Омельченко")</a:t>
            </a: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# </a:t>
            </a:r>
            <a:r>
              <a:rPr lang="ru-RU" dirty="0"/>
              <a:t>Смотри, что я получил: Александр Омельченко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# Меня зовут Александр Омельченко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147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Декорирование методов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540933"/>
            <a:ext cx="10233800" cy="50461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То же самое что и функции, но первый параметр </a:t>
            </a:r>
            <a:r>
              <a:rPr lang="en-US" dirty="0" smtClean="0"/>
              <a:t>self</a:t>
            </a:r>
          </a:p>
          <a:p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women_decorator</a:t>
            </a:r>
            <a:r>
              <a:rPr lang="en-US" dirty="0" smtClean="0"/>
              <a:t>(</a:t>
            </a:r>
            <a:r>
              <a:rPr lang="en-US" dirty="0" err="1" smtClean="0"/>
              <a:t>method_to_decorate</a:t>
            </a:r>
            <a:r>
              <a:rPr lang="en-US" dirty="0"/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wrapper(self, lie):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lie = lie - </a:t>
            </a:r>
            <a:r>
              <a:rPr lang="en-US" dirty="0" smtClean="0"/>
              <a:t>3</a:t>
            </a: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  </a:t>
            </a:r>
            <a:r>
              <a:rPr lang="en-US" dirty="0" smtClean="0"/>
              <a:t>return </a:t>
            </a:r>
            <a:r>
              <a:rPr lang="en-US" dirty="0" err="1" smtClean="0"/>
              <a:t>method_to_decorate</a:t>
            </a:r>
            <a:r>
              <a:rPr lang="en-US" dirty="0" smtClean="0"/>
              <a:t>(self, lie)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/>
              <a:t>return wrapper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class Lucy(object):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err="1"/>
              <a:t>self.age</a:t>
            </a:r>
            <a:r>
              <a:rPr lang="en-US" dirty="0"/>
              <a:t> = 32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@</a:t>
            </a:r>
            <a:r>
              <a:rPr lang="en-US" dirty="0" err="1" smtClean="0"/>
              <a:t>women_decorator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sayYourAge</a:t>
            </a:r>
            <a:r>
              <a:rPr lang="en-US" dirty="0"/>
              <a:t>(self, lie):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print</a:t>
            </a:r>
            <a:r>
              <a:rPr lang="ru-RU" dirty="0" smtClean="0"/>
              <a:t>(</a:t>
            </a:r>
            <a:r>
              <a:rPr lang="en-US" dirty="0" smtClean="0"/>
              <a:t>"</a:t>
            </a:r>
            <a:r>
              <a:rPr lang="ru-RU" dirty="0"/>
              <a:t>Мне %</a:t>
            </a:r>
            <a:r>
              <a:rPr lang="en-US" dirty="0"/>
              <a:t>s, </a:t>
            </a:r>
            <a:r>
              <a:rPr lang="ru-RU" dirty="0"/>
              <a:t>а ты бы сколько дал?" % (</a:t>
            </a:r>
            <a:r>
              <a:rPr lang="en-US" dirty="0" err="1"/>
              <a:t>self.age</a:t>
            </a:r>
            <a:r>
              <a:rPr lang="en-US" dirty="0"/>
              <a:t> + lie</a:t>
            </a:r>
            <a:r>
              <a:rPr lang="en-US" dirty="0" smtClean="0"/>
              <a:t>)</a:t>
            </a:r>
            <a:r>
              <a:rPr lang="ru-RU" dirty="0" smtClean="0"/>
              <a:t>)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/>
              <a:t>l </a:t>
            </a:r>
            <a:r>
              <a:rPr lang="en-US" dirty="0"/>
              <a:t>= Lucy()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/>
              <a:t>l.sayYourAge</a:t>
            </a:r>
            <a:r>
              <a:rPr lang="en-US" dirty="0"/>
              <a:t>(-3)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00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123"/>
            <a:ext cx="10515600" cy="1325563"/>
          </a:xfrm>
        </p:spPr>
        <p:txBody>
          <a:bodyPr/>
          <a:lstStyle/>
          <a:p>
            <a:r>
              <a:rPr lang="ru-RU" dirty="0" smtClean="0"/>
              <a:t>Фабрика декораторов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185333"/>
            <a:ext cx="10233800" cy="5461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decorator_maker</a:t>
            </a:r>
            <a:r>
              <a:rPr lang="ru-RU" sz="1300" dirty="0" smtClean="0">
                <a:latin typeface="Lucida Console" panose="020B0609040504020204" pitchFamily="49" charset="0"/>
              </a:rPr>
              <a:t>():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(“Magic!</a:t>
            </a:r>
            <a:r>
              <a:rPr lang="ru-RU" sz="1300" dirty="0" smtClean="0">
                <a:latin typeface="Lucida Console" panose="020B0609040504020204" pitchFamily="49" charset="0"/>
              </a:rPr>
              <a:t>“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r>
              <a:rPr lang="ru-RU" sz="1300" dirty="0">
                <a:latin typeface="Lucida Console" panose="020B0609040504020204" pitchFamily="49" charset="0"/>
              </a:rPr>
              <a:t>(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(“I am decorator”)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wrapped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print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(“</a:t>
            </a:r>
            <a:r>
              <a:rPr lang="en-US" sz="1300" dirty="0" smtClean="0">
                <a:latin typeface="Lucida Console" panose="020B0609040504020204" pitchFamily="49" charset="0"/>
              </a:rPr>
              <a:t>Wrapper</a:t>
            </a:r>
            <a:r>
              <a:rPr lang="ru-RU" sz="1300" dirty="0" smtClean="0">
                <a:latin typeface="Lucida Console" panose="020B0609040504020204" pitchFamily="49" charset="0"/>
              </a:rPr>
              <a:t>")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 smtClean="0">
                <a:latin typeface="Lucida Console" panose="020B0609040504020204" pitchFamily="49" charset="0"/>
              </a:rPr>
              <a:t>()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 smtClean="0">
                <a:latin typeface="Lucida Console" panose="020B0609040504020204" pitchFamily="49" charset="0"/>
              </a:rPr>
              <a:t>wrapped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 decorator”)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new_decorator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>
                <a:latin typeface="Lucida Console" panose="020B0609040504020204" pitchFamily="49" charset="0"/>
              </a:rPr>
              <a:t>= </a:t>
            </a:r>
            <a:r>
              <a:rPr lang="ru-RU" sz="1300" dirty="0" err="1">
                <a:latin typeface="Lucida Console" panose="020B0609040504020204" pitchFamily="49" charset="0"/>
              </a:rPr>
              <a:t>decorator_maker</a:t>
            </a:r>
            <a:r>
              <a:rPr lang="ru-RU" sz="1300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Lucida Console" panose="020B0609040504020204" pitchFamily="49" charset="0"/>
              </a:rPr>
              <a:t># </a:t>
            </a:r>
            <a:r>
              <a:rPr lang="en-US" sz="1300" dirty="0" smtClean="0">
                <a:latin typeface="Lucida Console" panose="020B0609040504020204" pitchFamily="49" charset="0"/>
              </a:rPr>
              <a:t>Magic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# </a:t>
            </a:r>
            <a:r>
              <a:rPr lang="en-US" sz="1300" dirty="0" smtClean="0">
                <a:latin typeface="Lucida Console" panose="020B0609040504020204" pitchFamily="49" charset="0"/>
              </a:rPr>
              <a:t>Return decorator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def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(“Function”)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decorated_function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>
                <a:latin typeface="Lucida Console" panose="020B0609040504020204" pitchFamily="49" charset="0"/>
              </a:rPr>
              <a:t>= </a:t>
            </a:r>
            <a:r>
              <a:rPr lang="ru-RU" sz="1300" dirty="0" err="1">
                <a:latin typeface="Lucida Console" panose="020B0609040504020204" pitchFamily="49" charset="0"/>
              </a:rPr>
              <a:t>new_decorator</a:t>
            </a:r>
            <a:r>
              <a:rPr lang="ru-RU" sz="1300" dirty="0">
                <a:latin typeface="Lucida Console" panose="020B0609040504020204" pitchFamily="49" charset="0"/>
              </a:rPr>
              <a:t>(</a:t>
            </a:r>
            <a:r>
              <a:rPr lang="ru-RU" sz="1300" dirty="0" err="1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Lucida Console" panose="020B0609040504020204" pitchFamily="49" charset="0"/>
              </a:rPr>
              <a:t># </a:t>
            </a:r>
            <a:r>
              <a:rPr lang="en-US" sz="1300" dirty="0" smtClean="0">
                <a:latin typeface="Lucida Console" panose="020B0609040504020204" pitchFamily="49" charset="0"/>
              </a:rPr>
              <a:t>I am decorator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Lucida Console" panose="020B0609040504020204" pitchFamily="49" charset="0"/>
              </a:rPr>
              <a:t># </a:t>
            </a:r>
            <a:r>
              <a:rPr lang="en-US" sz="1300" dirty="0" smtClean="0">
                <a:latin typeface="Lucida Console" panose="020B0609040504020204" pitchFamily="49" charset="0"/>
              </a:rPr>
              <a:t>Return</a:t>
            </a:r>
            <a:endParaRPr lang="ru-RU" sz="1300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Lucida Console" panose="020B0609040504020204" pitchFamily="49" charset="0"/>
              </a:rPr>
              <a:t># </a:t>
            </a:r>
            <a:r>
              <a:rPr lang="en-US" sz="1300" dirty="0" smtClean="0">
                <a:latin typeface="Lucida Console" panose="020B0609040504020204" pitchFamily="49" charset="0"/>
              </a:rPr>
              <a:t>Wrapper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latin typeface="Lucida Console" panose="020B0609040504020204" pitchFamily="49" charset="0"/>
              </a:rPr>
              <a:t>#</a:t>
            </a:r>
            <a:r>
              <a:rPr lang="en-US" sz="1300" dirty="0" smtClean="0">
                <a:latin typeface="Lucida Console" panose="020B0609040504020204" pitchFamily="49" charset="0"/>
              </a:rPr>
              <a:t> Function</a:t>
            </a:r>
            <a:endParaRPr lang="ru-RU" sz="13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7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про </a:t>
            </a:r>
            <a:r>
              <a:rPr lang="en-US" dirty="0" err="1"/>
              <a:t>int</a:t>
            </a:r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509622"/>
            <a:ext cx="10233800" cy="497744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 smtClean="0">
                <a:latin typeface="Lucida Console" panose="020B0609040504020204" pitchFamily="49" charset="0"/>
              </a:rPr>
              <a:t>&gt;&gt;&gt; two </a:t>
            </a:r>
            <a:r>
              <a:rPr lang="en-US" dirty="0">
                <a:latin typeface="Lucida Console" panose="020B0609040504020204" pitchFamily="49" charset="0"/>
              </a:rPr>
              <a:t>= 2 </a:t>
            </a:r>
            <a:r>
              <a:rPr lang="en-US" dirty="0" smtClean="0">
                <a:latin typeface="Lucida Console" panose="020B0609040504020204" pitchFamily="49" charset="0"/>
              </a:rPr>
              <a:t>#1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type(two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&lt;type '</a:t>
            </a:r>
            <a:r>
              <a:rPr lang="en-US" dirty="0" err="1">
                <a:latin typeface="Lucida Console" panose="020B0609040504020204" pitchFamily="49" charset="0"/>
              </a:rPr>
              <a:t>int</a:t>
            </a:r>
            <a:r>
              <a:rPr lang="en-US" dirty="0">
                <a:latin typeface="Lucida Console" panose="020B0609040504020204" pitchFamily="49" charset="0"/>
              </a:rPr>
              <a:t>'&gt; </a:t>
            </a:r>
            <a:r>
              <a:rPr lang="en-US" dirty="0" smtClean="0">
                <a:latin typeface="Lucida Console" panose="020B0609040504020204" pitchFamily="49" charset="0"/>
              </a:rPr>
              <a:t>#2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type(type(two</a:t>
            </a:r>
            <a:r>
              <a:rPr lang="en-US" dirty="0">
                <a:latin typeface="Lucida Console" panose="020B0609040504020204" pitchFamily="49" charset="0"/>
              </a:rPr>
              <a:t>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 </a:t>
            </a:r>
            <a:r>
              <a:rPr lang="en-US" dirty="0" smtClean="0">
                <a:latin typeface="Lucida Console" panose="020B0609040504020204" pitchFamily="49" charset="0"/>
              </a:rPr>
              <a:t>#3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type(two</a:t>
            </a:r>
            <a:r>
              <a:rPr lang="en-US" dirty="0">
                <a:latin typeface="Lucida Console" panose="020B0609040504020204" pitchFamily="49" charset="0"/>
              </a:rPr>
              <a:t>).__bases__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(&lt;type 'object'&gt;,) </a:t>
            </a:r>
            <a:r>
              <a:rPr lang="en-US" dirty="0" smtClean="0">
                <a:latin typeface="Lucida Console" panose="020B0609040504020204" pitchFamily="49" charset="0"/>
              </a:rPr>
              <a:t>#4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>
                <a:latin typeface="Lucida Console" panose="020B0609040504020204" pitchFamily="49" charset="0"/>
              </a:rPr>
              <a:t>dir</a:t>
            </a:r>
            <a:r>
              <a:rPr lang="en-US" dirty="0" smtClean="0">
                <a:latin typeface="Lucida Console" panose="020B0609040504020204" pitchFamily="49" charset="0"/>
              </a:rPr>
              <a:t>(two</a:t>
            </a:r>
            <a:r>
              <a:rPr lang="en-US" dirty="0">
                <a:latin typeface="Lucida Console" panose="020B0609040504020204" pitchFamily="49" charset="0"/>
              </a:rPr>
              <a:t>) </a:t>
            </a:r>
            <a:r>
              <a:rPr lang="en-US" dirty="0" smtClean="0">
                <a:latin typeface="Lucida Console" panose="020B0609040504020204" pitchFamily="49" charset="0"/>
              </a:rPr>
              <a:t>#5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['__abs__', '__add__', '__and__', '__class__', '__</a:t>
            </a:r>
            <a:r>
              <a:rPr lang="en-US" dirty="0" err="1">
                <a:latin typeface="Lucida Console" panose="020B0609040504020204" pitchFamily="49" charset="0"/>
              </a:rPr>
              <a:t>cmp</a:t>
            </a:r>
            <a:r>
              <a:rPr lang="en-US" dirty="0">
                <a:latin typeface="Lucida Console" panose="020B0609040504020204" pitchFamily="49" charset="0"/>
              </a:rPr>
              <a:t>__', '__coerce__',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</a:t>
            </a:r>
            <a:r>
              <a:rPr lang="en-US" dirty="0" err="1">
                <a:latin typeface="Lucida Console" panose="020B0609040504020204" pitchFamily="49" charset="0"/>
              </a:rPr>
              <a:t>delattr</a:t>
            </a:r>
            <a:r>
              <a:rPr lang="en-US" dirty="0">
                <a:latin typeface="Lucida Console" panose="020B0609040504020204" pitchFamily="49" charset="0"/>
              </a:rPr>
              <a:t>__', '__div__', '__</a:t>
            </a:r>
            <a:r>
              <a:rPr lang="en-US" dirty="0" err="1">
                <a:latin typeface="Lucida Console" panose="020B0609040504020204" pitchFamily="49" charset="0"/>
              </a:rPr>
              <a:t>divmod</a:t>
            </a:r>
            <a:r>
              <a:rPr lang="en-US" dirty="0">
                <a:latin typeface="Lucida Console" panose="020B0609040504020204" pitchFamily="49" charset="0"/>
              </a:rPr>
              <a:t>__', '__doc__', '__float__',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</a:t>
            </a:r>
            <a:r>
              <a:rPr lang="en-US" dirty="0" err="1">
                <a:latin typeface="Lucida Console" panose="020B0609040504020204" pitchFamily="49" charset="0"/>
              </a:rPr>
              <a:t>floordiv</a:t>
            </a:r>
            <a:r>
              <a:rPr lang="en-US" dirty="0">
                <a:latin typeface="Lucida Console" panose="020B0609040504020204" pitchFamily="49" charset="0"/>
              </a:rPr>
              <a:t>__', '__format__', '__</a:t>
            </a:r>
            <a:r>
              <a:rPr lang="en-US" dirty="0" err="1">
                <a:latin typeface="Lucida Console" panose="020B0609040504020204" pitchFamily="49" charset="0"/>
              </a:rPr>
              <a:t>getattribute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getnewargs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'__hash__', '__hex__', '__index__', '__</a:t>
            </a:r>
            <a:r>
              <a:rPr lang="en-US" dirty="0" err="1">
                <a:latin typeface="Lucida Console" panose="020B0609040504020204" pitchFamily="49" charset="0"/>
              </a:rPr>
              <a:t>init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int</a:t>
            </a:r>
            <a:r>
              <a:rPr lang="en-US" dirty="0">
                <a:latin typeface="Lucida Console" panose="020B0609040504020204" pitchFamily="49" charset="0"/>
              </a:rPr>
              <a:t>__', '__invert__',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'__long__', '__</a:t>
            </a:r>
            <a:r>
              <a:rPr lang="en-US" dirty="0" err="1">
                <a:latin typeface="Lucida Console" panose="020B0609040504020204" pitchFamily="49" charset="0"/>
              </a:rPr>
              <a:t>lshift</a:t>
            </a:r>
            <a:r>
              <a:rPr lang="en-US" dirty="0">
                <a:latin typeface="Lucida Console" panose="020B0609040504020204" pitchFamily="49" charset="0"/>
              </a:rPr>
              <a:t>__', '__mod__', '__</a:t>
            </a:r>
            <a:r>
              <a:rPr lang="en-US" dirty="0" err="1">
                <a:latin typeface="Lucida Console" panose="020B0609040504020204" pitchFamily="49" charset="0"/>
              </a:rPr>
              <a:t>mul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neg</a:t>
            </a:r>
            <a:r>
              <a:rPr lang="en-US" dirty="0">
                <a:latin typeface="Lucida Console" panose="020B0609040504020204" pitchFamily="49" charset="0"/>
              </a:rPr>
              <a:t>__', '__new__',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'__nonzero__', '__</a:t>
            </a:r>
            <a:r>
              <a:rPr lang="en-US" dirty="0" err="1">
                <a:latin typeface="Lucida Console" panose="020B0609040504020204" pitchFamily="49" charset="0"/>
              </a:rPr>
              <a:t>oct</a:t>
            </a:r>
            <a:r>
              <a:rPr lang="en-US" dirty="0">
                <a:latin typeface="Lucida Console" panose="020B0609040504020204" pitchFamily="49" charset="0"/>
              </a:rPr>
              <a:t>__', '__or__', '__</a:t>
            </a:r>
            <a:r>
              <a:rPr lang="en-US" dirty="0" err="1">
                <a:latin typeface="Lucida Console" panose="020B0609040504020204" pitchFamily="49" charset="0"/>
              </a:rPr>
              <a:t>pos</a:t>
            </a:r>
            <a:r>
              <a:rPr lang="en-US" dirty="0">
                <a:latin typeface="Lucida Console" panose="020B0609040504020204" pitchFamily="49" charset="0"/>
              </a:rPr>
              <a:t>__', '__pow__', '__</a:t>
            </a:r>
            <a:r>
              <a:rPr lang="en-US" dirty="0" err="1">
                <a:latin typeface="Lucida Console" panose="020B0609040504020204" pitchFamily="49" charset="0"/>
              </a:rPr>
              <a:t>radd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'__rand__', '__</a:t>
            </a:r>
            <a:r>
              <a:rPr lang="en-US" dirty="0" err="1">
                <a:latin typeface="Lucida Console" panose="020B0609040504020204" pitchFamily="49" charset="0"/>
              </a:rPr>
              <a:t>rdiv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rdivmod</a:t>
            </a:r>
            <a:r>
              <a:rPr lang="en-US" dirty="0">
                <a:latin typeface="Lucida Console" panose="020B0609040504020204" pitchFamily="49" charset="0"/>
              </a:rPr>
              <a:t>__', '__reduce__', '__</a:t>
            </a:r>
            <a:r>
              <a:rPr lang="en-US" dirty="0" err="1">
                <a:latin typeface="Lucida Console" panose="020B0609040504020204" pitchFamily="49" charset="0"/>
              </a:rPr>
              <a:t>reduce_ex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</a:t>
            </a:r>
            <a:r>
              <a:rPr lang="en-US" dirty="0" err="1">
                <a:latin typeface="Lucida Console" panose="020B0609040504020204" pitchFamily="49" charset="0"/>
              </a:rPr>
              <a:t>repr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rfloordiv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rlshift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rmod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rmul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</a:t>
            </a:r>
            <a:r>
              <a:rPr lang="en-US" dirty="0" err="1">
                <a:latin typeface="Lucida Console" panose="020B0609040504020204" pitchFamily="49" charset="0"/>
              </a:rPr>
              <a:t>ror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rpow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rrshift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rshift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rsub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</a:t>
            </a:r>
            <a:r>
              <a:rPr lang="en-US" dirty="0" err="1">
                <a:latin typeface="Lucida Console" panose="020B0609040504020204" pitchFamily="49" charset="0"/>
              </a:rPr>
              <a:t>rtruediv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rxor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setattr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sizeof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str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'__sub__', '__</a:t>
            </a:r>
            <a:r>
              <a:rPr lang="en-US" dirty="0" err="1">
                <a:latin typeface="Lucida Console" panose="020B0609040504020204" pitchFamily="49" charset="0"/>
              </a:rPr>
              <a:t>subclasshook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truediv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trunc</a:t>
            </a:r>
            <a:r>
              <a:rPr lang="en-US" dirty="0">
                <a:latin typeface="Lucida Console" panose="020B0609040504020204" pitchFamily="49" charset="0"/>
              </a:rPr>
              <a:t>__', '__</a:t>
            </a:r>
            <a:r>
              <a:rPr lang="en-US" dirty="0" err="1">
                <a:latin typeface="Lucida Console" panose="020B0609040504020204" pitchFamily="49" charset="0"/>
              </a:rPr>
              <a:t>xor</a:t>
            </a:r>
            <a:r>
              <a:rPr lang="en-US" dirty="0">
                <a:latin typeface="Lucida Console" panose="020B0609040504020204" pitchFamily="49" charset="0"/>
              </a:rPr>
              <a:t>__',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Lucida Console" panose="020B0609040504020204" pitchFamily="49" charset="0"/>
              </a:rPr>
              <a:t> 'conjugate', 'denominator', '</a:t>
            </a:r>
            <a:r>
              <a:rPr lang="en-US" dirty="0" err="1">
                <a:latin typeface="Lucida Console" panose="020B0609040504020204" pitchFamily="49" charset="0"/>
              </a:rPr>
              <a:t>imag</a:t>
            </a:r>
            <a:r>
              <a:rPr lang="en-US" dirty="0">
                <a:latin typeface="Lucida Console" panose="020B0609040504020204" pitchFamily="49" charset="0"/>
              </a:rPr>
              <a:t>', 'numerator', 'real']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123"/>
            <a:ext cx="10515600" cy="1325563"/>
          </a:xfrm>
        </p:spPr>
        <p:txBody>
          <a:bodyPr/>
          <a:lstStyle/>
          <a:p>
            <a:r>
              <a:rPr lang="ru-RU" dirty="0" smtClean="0"/>
              <a:t>Фабрика декораторов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185333"/>
            <a:ext cx="10233800" cy="5461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decorator_maker</a:t>
            </a:r>
            <a:r>
              <a:rPr lang="ru-RU" sz="1300" dirty="0" smtClean="0">
                <a:latin typeface="Lucida Console" panose="020B0609040504020204" pitchFamily="49" charset="0"/>
              </a:rPr>
              <a:t>():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(“Magic!</a:t>
            </a:r>
            <a:r>
              <a:rPr lang="ru-RU" sz="1300" dirty="0" smtClean="0">
                <a:latin typeface="Lucida Console" panose="020B0609040504020204" pitchFamily="49" charset="0"/>
              </a:rPr>
              <a:t>“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r>
              <a:rPr lang="ru-RU" sz="1300" dirty="0">
                <a:latin typeface="Lucida Console" panose="020B0609040504020204" pitchFamily="49" charset="0"/>
              </a:rPr>
              <a:t>(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(“I am decorator”)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wrapped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print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(“</a:t>
            </a:r>
            <a:r>
              <a:rPr lang="en-US" sz="1300" dirty="0" smtClean="0">
                <a:latin typeface="Lucida Console" panose="020B0609040504020204" pitchFamily="49" charset="0"/>
              </a:rPr>
              <a:t>Wrapper</a:t>
            </a:r>
            <a:r>
              <a:rPr lang="ru-RU" sz="1300" dirty="0" smtClean="0">
                <a:latin typeface="Lucida Console" panose="020B0609040504020204" pitchFamily="49" charset="0"/>
              </a:rPr>
              <a:t>")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 smtClean="0">
                <a:latin typeface="Lucida Console" panose="020B0609040504020204" pitchFamily="49" charset="0"/>
              </a:rPr>
              <a:t>()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 smtClean="0">
                <a:latin typeface="Lucida Console" panose="020B0609040504020204" pitchFamily="49" charset="0"/>
              </a:rPr>
              <a:t>wrapped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 decorator”)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def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(“Function”)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dirty="0" err="1">
                <a:latin typeface="Lucida Console" panose="020B0609040504020204" pitchFamily="49" charset="0"/>
              </a:rPr>
              <a:t>decorated_function</a:t>
            </a:r>
            <a:r>
              <a:rPr lang="en-US" sz="1300" dirty="0">
                <a:latin typeface="Lucida Console" panose="020B0609040504020204" pitchFamily="49" charset="0"/>
              </a:rPr>
              <a:t> = </a:t>
            </a:r>
            <a:r>
              <a:rPr lang="en-US" sz="1300" dirty="0" err="1">
                <a:latin typeface="Lucida Console" panose="020B0609040504020204" pitchFamily="49" charset="0"/>
              </a:rPr>
              <a:t>decorator_maker</a:t>
            </a:r>
            <a:r>
              <a:rPr lang="en-US" sz="1300" dirty="0">
                <a:latin typeface="Lucida Console" panose="020B0609040504020204" pitchFamily="49" charset="0"/>
              </a:rPr>
              <a:t>()(</a:t>
            </a:r>
            <a:r>
              <a:rPr lang="en-US" sz="1300" dirty="0" err="1">
                <a:latin typeface="Lucida Console" panose="020B0609040504020204" pitchFamily="49" charset="0"/>
              </a:rPr>
              <a:t>decorated_function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decorated_function</a:t>
            </a:r>
            <a:r>
              <a:rPr lang="ru-RU" sz="1300" dirty="0" smtClean="0">
                <a:latin typeface="Lucida Console" panose="020B0609040504020204" pitchFamily="49" charset="0"/>
              </a:rPr>
              <a:t>()</a:t>
            </a:r>
            <a:endParaRPr lang="ru-RU" sz="13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0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123"/>
            <a:ext cx="10515600" cy="1325563"/>
          </a:xfrm>
        </p:spPr>
        <p:txBody>
          <a:bodyPr/>
          <a:lstStyle/>
          <a:p>
            <a:r>
              <a:rPr lang="ru-RU" dirty="0" smtClean="0"/>
              <a:t>Фабрика декораторов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185333"/>
            <a:ext cx="10233800" cy="5461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decorator_maker</a:t>
            </a:r>
            <a:r>
              <a:rPr lang="ru-RU" sz="1300" dirty="0" smtClean="0">
                <a:latin typeface="Lucida Console" panose="020B0609040504020204" pitchFamily="49" charset="0"/>
              </a:rPr>
              <a:t>():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(“Magic!</a:t>
            </a:r>
            <a:r>
              <a:rPr lang="ru-RU" sz="1300" dirty="0" smtClean="0">
                <a:latin typeface="Lucida Console" panose="020B0609040504020204" pitchFamily="49" charset="0"/>
              </a:rPr>
              <a:t>“</a:t>
            </a:r>
            <a:r>
              <a:rPr lang="en-US" sz="1300" dirty="0" smtClean="0">
                <a:latin typeface="Lucida Console" panose="020B0609040504020204" pitchFamily="49" charset="0"/>
              </a:rPr>
              <a:t>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r>
              <a:rPr lang="ru-RU" sz="1300" dirty="0">
                <a:latin typeface="Lucida Console" panose="020B0609040504020204" pitchFamily="49" charset="0"/>
              </a:rPr>
              <a:t>(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(“I am decorator”)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wrapped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print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(“</a:t>
            </a:r>
            <a:r>
              <a:rPr lang="en-US" sz="1300" dirty="0" smtClean="0">
                <a:latin typeface="Lucida Console" panose="020B0609040504020204" pitchFamily="49" charset="0"/>
              </a:rPr>
              <a:t>Wrapper</a:t>
            </a:r>
            <a:r>
              <a:rPr lang="ru-RU" sz="1300" dirty="0" smtClean="0">
                <a:latin typeface="Lucida Console" panose="020B0609040504020204" pitchFamily="49" charset="0"/>
              </a:rPr>
              <a:t>")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 smtClean="0">
                <a:latin typeface="Lucida Console" panose="020B0609040504020204" pitchFamily="49" charset="0"/>
              </a:rPr>
              <a:t>()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 smtClean="0">
                <a:latin typeface="Lucida Console" panose="020B0609040504020204" pitchFamily="49" charset="0"/>
              </a:rPr>
              <a:t>wrapped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 decorator”)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Lucida Console" panose="020B0609040504020204" pitchFamily="49" charset="0"/>
              </a:rPr>
              <a:t>@</a:t>
            </a:r>
            <a:r>
              <a:rPr lang="en-US" sz="1300" dirty="0" err="1">
                <a:latin typeface="Lucida Console" panose="020B0609040504020204" pitchFamily="49" charset="0"/>
              </a:rPr>
              <a:t>decorator_maker</a:t>
            </a:r>
            <a:r>
              <a:rPr lang="en-US" sz="1300" dirty="0">
                <a:latin typeface="Lucida Console" panose="020B0609040504020204" pitchFamily="49" charset="0"/>
              </a:rPr>
              <a:t>()</a:t>
            </a:r>
            <a:endParaRPr lang="en-US" sz="1300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def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(“Function”)</a:t>
            </a:r>
            <a:endParaRPr lang="ru-RU" sz="13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95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1123"/>
            <a:ext cx="10515600" cy="1325563"/>
          </a:xfrm>
        </p:spPr>
        <p:txBody>
          <a:bodyPr/>
          <a:lstStyle/>
          <a:p>
            <a:r>
              <a:rPr lang="ru-RU" dirty="0" smtClean="0"/>
              <a:t>Фабрика декораторов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000" y="1185333"/>
            <a:ext cx="10233800" cy="54610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 smtClean="0">
                <a:latin typeface="Lucida Console" panose="020B0609040504020204" pitchFamily="49" charset="0"/>
              </a:rPr>
              <a:t>decorator_maker</a:t>
            </a:r>
            <a:r>
              <a:rPr lang="ru-RU" sz="1300" dirty="0" smtClean="0">
                <a:latin typeface="Lucida Console" panose="020B0609040504020204" pitchFamily="49" charset="0"/>
              </a:rPr>
              <a:t>(</a:t>
            </a:r>
            <a:r>
              <a:rPr lang="en-US" sz="1300" dirty="0" smtClean="0">
                <a:latin typeface="Lucida Console" panose="020B0609040504020204" pitchFamily="49" charset="0"/>
              </a:rPr>
              <a:t>arg1, arg2</a:t>
            </a:r>
            <a:r>
              <a:rPr lang="ru-RU" sz="1300" dirty="0" smtClean="0">
                <a:latin typeface="Lucida Console" panose="020B0609040504020204" pitchFamily="49" charset="0"/>
              </a:rPr>
              <a:t>):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(“Magic!</a:t>
            </a:r>
            <a:r>
              <a:rPr lang="ru-RU" sz="1300" dirty="0" smtClean="0">
                <a:latin typeface="Lucida Console" panose="020B0609040504020204" pitchFamily="49" charset="0"/>
              </a:rPr>
              <a:t>“</a:t>
            </a:r>
            <a:r>
              <a:rPr lang="en-US" sz="1300" dirty="0" smtClean="0">
                <a:latin typeface="Lucida Console" panose="020B0609040504020204" pitchFamily="49" charset="0"/>
              </a:rPr>
              <a:t> + arg1 + arg2)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r>
              <a:rPr lang="ru-RU" sz="1300" dirty="0">
                <a:latin typeface="Lucida Console" panose="020B0609040504020204" pitchFamily="49" charset="0"/>
              </a:rPr>
              <a:t>(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>
                <a:latin typeface="Lucida Console" panose="020B06090405040202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(“I am decorator”)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def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wrapped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print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smtClean="0">
                <a:latin typeface="Lucida Console" panose="020B0609040504020204" pitchFamily="49" charset="0"/>
              </a:rPr>
              <a:t>(“</a:t>
            </a:r>
            <a:r>
              <a:rPr lang="en-US" sz="1300" dirty="0" smtClean="0">
                <a:latin typeface="Lucida Console" panose="020B0609040504020204" pitchFamily="49" charset="0"/>
              </a:rPr>
              <a:t>Wrapper</a:t>
            </a:r>
            <a:r>
              <a:rPr lang="ru-RU" sz="1300" dirty="0" smtClean="0">
                <a:latin typeface="Lucida Console" panose="020B0609040504020204" pitchFamily="49" charset="0"/>
              </a:rPr>
              <a:t>“</a:t>
            </a:r>
            <a:r>
              <a:rPr lang="en-US" sz="1300" dirty="0" smtClean="0">
                <a:latin typeface="Lucida Console" panose="020B0609040504020204" pitchFamily="49" charset="0"/>
              </a:rPr>
              <a:t> + arg1</a:t>
            </a:r>
            <a:r>
              <a:rPr lang="ru-RU" sz="1300" dirty="0" smtClean="0">
                <a:latin typeface="Lucida Console" panose="020B0609040504020204" pitchFamily="49" charset="0"/>
              </a:rPr>
              <a:t>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func</a:t>
            </a:r>
            <a:r>
              <a:rPr lang="ru-RU" sz="1300" dirty="0" smtClean="0">
                <a:latin typeface="Lucida Console" panose="020B0609040504020204" pitchFamily="49" charset="0"/>
              </a:rPr>
              <a:t>()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(“Return”)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 smtClean="0">
                <a:latin typeface="Lucida Console" panose="020B0609040504020204" pitchFamily="49" charset="0"/>
              </a:rPr>
              <a:t>wrapped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(“Return decorator”)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>
                <a:latin typeface="Lucida Console" panose="020B0609040504020204" pitchFamily="49" charset="0"/>
              </a:rPr>
              <a:t>return</a:t>
            </a:r>
            <a:r>
              <a:rPr lang="ru-RU" sz="1300" dirty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my_decorator</a:t>
            </a:r>
            <a:endParaRPr lang="ru-RU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Lucida Console" panose="020B0609040504020204" pitchFamily="49" charset="0"/>
              </a:rPr>
              <a:t>@</a:t>
            </a:r>
            <a:r>
              <a:rPr lang="en-US" sz="1300" dirty="0" err="1">
                <a:latin typeface="Lucida Console" panose="020B0609040504020204" pitchFamily="49" charset="0"/>
              </a:rPr>
              <a:t>decorator_maker</a:t>
            </a:r>
            <a:r>
              <a:rPr lang="en-US" sz="1300" dirty="0" smtClean="0">
                <a:latin typeface="Lucida Console" panose="020B0609040504020204" pitchFamily="49" charset="0"/>
              </a:rPr>
              <a:t>(“Mama”, “Papa”)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err="1" smtClean="0">
                <a:latin typeface="Lucida Console" panose="020B0609040504020204" pitchFamily="49" charset="0"/>
              </a:rPr>
              <a:t>def</a:t>
            </a:r>
            <a:r>
              <a:rPr lang="ru-RU" sz="1300" dirty="0" smtClean="0">
                <a:latin typeface="Lucida Console" panose="020B0609040504020204" pitchFamily="49" charset="0"/>
              </a:rPr>
              <a:t> </a:t>
            </a:r>
            <a:r>
              <a:rPr lang="ru-RU" sz="1300" dirty="0" err="1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latin typeface="Lucida Console" panose="020B0609040504020204" pitchFamily="49" charset="0"/>
              </a:rPr>
              <a:t>    </a:t>
            </a:r>
            <a:r>
              <a:rPr lang="ru-RU" sz="1300" dirty="0" err="1" smtClean="0">
                <a:latin typeface="Lucida Console" panose="020B0609040504020204" pitchFamily="49" charset="0"/>
              </a:rPr>
              <a:t>print</a:t>
            </a:r>
            <a:r>
              <a:rPr lang="en-US" sz="1300" dirty="0" smtClean="0">
                <a:latin typeface="Lucida Console" panose="020B0609040504020204" pitchFamily="49" charset="0"/>
              </a:rPr>
              <a:t>(“Function”)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300" dirty="0" smtClean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smtClean="0">
                <a:latin typeface="Lucida Console" panose="020B0609040504020204" pitchFamily="49" charset="0"/>
              </a:rPr>
              <a:t>&gt;&gt;&gt; </a:t>
            </a:r>
            <a:r>
              <a:rPr lang="ru-RU" sz="1300" smtClean="0">
                <a:latin typeface="Lucida Console" panose="020B0609040504020204" pitchFamily="49" charset="0"/>
              </a:rPr>
              <a:t>decorated_function</a:t>
            </a:r>
            <a:r>
              <a:rPr lang="ru-RU" sz="1300" dirty="0">
                <a:latin typeface="Lucida Console" panose="020B0609040504020204" pitchFamily="49" charset="0"/>
              </a:rPr>
              <a:t>()</a:t>
            </a:r>
            <a:endParaRPr lang="en-US" sz="1300" dirty="0">
              <a:latin typeface="Lucida Console" panose="020B060904050402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Lucida Console" panose="020B0609040504020204" pitchFamily="49" charset="0"/>
              </a:rPr>
              <a:t>#Wrapper Mama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300" dirty="0" smtClean="0">
                <a:latin typeface="Lucida Console" panose="020B0609040504020204" pitchFamily="49" charset="0"/>
              </a:rPr>
              <a:t>#Function</a:t>
            </a:r>
            <a:endParaRPr lang="ru-RU" sz="13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Первое правило </a:t>
            </a:r>
            <a:r>
              <a:rPr lang="en-US" dirty="0" smtClean="0"/>
              <a:t>Python </a:t>
            </a:r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trike="sngStrike" dirty="0" smtClean="0"/>
              <a:t>Никому не говорить про </a:t>
            </a:r>
            <a:r>
              <a:rPr lang="en-US" strike="sngStrike" dirty="0" smtClean="0"/>
              <a:t>Python </a:t>
            </a:r>
            <a:r>
              <a:rPr lang="ru-RU" strike="sngStrike" dirty="0" smtClean="0"/>
              <a:t>ООП</a:t>
            </a:r>
          </a:p>
          <a:p>
            <a:r>
              <a:rPr lang="ru-RU" dirty="0" smtClean="0"/>
              <a:t>Все объект!</a:t>
            </a:r>
          </a:p>
          <a:p>
            <a:r>
              <a:rPr lang="ru-RU" dirty="0" smtClean="0"/>
              <a:t>«Объекты» хранят ссылку на свой класс __</a:t>
            </a:r>
            <a:r>
              <a:rPr lang="en-US" dirty="0" smtClean="0"/>
              <a:t>class__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38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</a:t>
            </a:r>
            <a:endParaRPr lang="ru-RU" dirty="0"/>
          </a:p>
        </p:txBody>
      </p:sp>
      <p:pic>
        <p:nvPicPr>
          <p:cNvPr id="1026" name="Picture 2" descr="A Clean Sla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34" y="1414417"/>
            <a:ext cx="8085666" cy="50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5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Курицы и яйца…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object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'object'&gt;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</a:t>
            </a:r>
            <a:endParaRPr lang="en-US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smtClean="0">
                <a:latin typeface="Lucida Console" panose="020B0609040504020204" pitchFamily="49" charset="0"/>
              </a:rPr>
              <a:t>type(object</a:t>
            </a:r>
            <a:r>
              <a:rPr lang="en-US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>
                <a:latin typeface="Lucida Console" panose="020B0609040504020204" pitchFamily="49" charset="0"/>
              </a:rPr>
              <a:t>object</a:t>
            </a:r>
            <a:r>
              <a:rPr lang="en-US" dirty="0" err="1">
                <a:latin typeface="Lucida Console" panose="020B0609040504020204" pitchFamily="49" charset="0"/>
              </a:rPr>
              <a:t>.__class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>
                <a:latin typeface="Lucida Console" panose="020B0609040504020204" pitchFamily="49" charset="0"/>
              </a:rPr>
              <a:t>object</a:t>
            </a:r>
            <a:r>
              <a:rPr lang="en-US" dirty="0" err="1">
                <a:latin typeface="Lucida Console" panose="020B0609040504020204" pitchFamily="49" charset="0"/>
              </a:rPr>
              <a:t>.__bases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ru-RU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>
                <a:latin typeface="Lucida Console" panose="020B0609040504020204" pitchFamily="49" charset="0"/>
              </a:rPr>
              <a:t>type</a:t>
            </a:r>
            <a:r>
              <a:rPr lang="en-US" dirty="0" err="1">
                <a:latin typeface="Lucida Console" panose="020B0609040504020204" pitchFamily="49" charset="0"/>
              </a:rPr>
              <a:t>.__class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&lt;type 'type'&gt;</a:t>
            </a:r>
          </a:p>
          <a:p>
            <a:pPr marL="0" indent="0">
              <a:buNone/>
            </a:pPr>
            <a:r>
              <a:rPr lang="en-US" dirty="0" smtClean="0">
                <a:latin typeface="Lucida Console" panose="020B0609040504020204" pitchFamily="49" charset="0"/>
              </a:rPr>
              <a:t> </a:t>
            </a:r>
            <a:r>
              <a:rPr lang="en-US" dirty="0">
                <a:latin typeface="Lucida Console" panose="020B0609040504020204" pitchFamily="49" charset="0"/>
              </a:rPr>
              <a:t>&gt;&gt;&gt; </a:t>
            </a:r>
            <a:r>
              <a:rPr lang="en-US" dirty="0" err="1" smtClean="0">
                <a:latin typeface="Lucida Console" panose="020B0609040504020204" pitchFamily="49" charset="0"/>
              </a:rPr>
              <a:t>type</a:t>
            </a:r>
            <a:r>
              <a:rPr lang="en-US" dirty="0" err="1">
                <a:latin typeface="Lucida Console" panose="020B0609040504020204" pitchFamily="49" charset="0"/>
              </a:rPr>
              <a:t>.__bases</a:t>
            </a:r>
            <a:r>
              <a:rPr lang="en-US" dirty="0">
                <a:latin typeface="Lucida Console" panose="020B0609040504020204" pitchFamily="49" charset="0"/>
              </a:rPr>
              <a:t>__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(&lt;type 'object'&gt;,)</a:t>
            </a:r>
            <a:endParaRPr lang="ru-RU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6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&amp; type</a:t>
            </a:r>
            <a:endParaRPr lang="ru-RU" dirty="0"/>
          </a:p>
        </p:txBody>
      </p:sp>
      <p:pic>
        <p:nvPicPr>
          <p:cNvPr id="2050" name="Picture 2" descr="Chicken and Eg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136" y="2528889"/>
            <a:ext cx="6415062" cy="40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8200" y="169068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690688"/>
            <a:ext cx="1082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Объекты </a:t>
            </a:r>
            <a:r>
              <a:rPr lang="ru-RU" dirty="0" err="1" smtClean="0"/>
              <a:t>object</a:t>
            </a:r>
            <a:r>
              <a:rPr lang="ru-RU" dirty="0" smtClean="0"/>
              <a:t> и </a:t>
            </a:r>
            <a:r>
              <a:rPr lang="ru-RU" dirty="0" err="1" smtClean="0"/>
              <a:t>type</a:t>
            </a:r>
            <a:r>
              <a:rPr lang="ru-RU" dirty="0" smtClean="0"/>
              <a:t> являются базовыми в языке </a:t>
            </a:r>
            <a:r>
              <a:rPr lang="ru-RU" dirty="0" err="1" smtClean="0"/>
              <a:t>Python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Исходя из предыдущего эксперимента, можно построить диаграмму отношений между ними.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4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Объекты-типы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Продолжим эксперименты: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ru-RU" dirty="0" smtClean="0"/>
              <a:t> </a:t>
            </a:r>
            <a:r>
              <a:rPr lang="ru-RU" dirty="0" err="1"/>
              <a:t>isinstance</a:t>
            </a:r>
            <a:r>
              <a:rPr lang="ru-RU" dirty="0"/>
              <a:t>(</a:t>
            </a:r>
            <a:r>
              <a:rPr lang="ru-RU" dirty="0" err="1"/>
              <a:t>object</a:t>
            </a:r>
            <a:r>
              <a:rPr lang="ru-RU" dirty="0"/>
              <a:t>, </a:t>
            </a:r>
            <a:r>
              <a:rPr lang="ru-RU" dirty="0" err="1"/>
              <a:t>object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True</a:t>
            </a:r>
            <a:endParaRPr lang="ru-RU" dirty="0"/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&gt;&gt;&gt;</a:t>
            </a:r>
            <a:r>
              <a:rPr lang="ru-RU" dirty="0" smtClean="0"/>
              <a:t> </a:t>
            </a:r>
            <a:r>
              <a:rPr lang="ru-RU" dirty="0" err="1"/>
              <a:t>isinstance</a:t>
            </a:r>
            <a:r>
              <a:rPr lang="ru-RU" dirty="0"/>
              <a:t>(</a:t>
            </a:r>
            <a:r>
              <a:rPr lang="ru-RU" dirty="0" err="1"/>
              <a:t>type</a:t>
            </a:r>
            <a:r>
              <a:rPr lang="ru-RU" dirty="0"/>
              <a:t>, </a:t>
            </a:r>
            <a:r>
              <a:rPr lang="ru-RU" dirty="0" err="1"/>
              <a:t>object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err="1"/>
              <a:t>True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Объекты </a:t>
            </a:r>
            <a:r>
              <a:rPr lang="ru-RU" dirty="0" err="1"/>
              <a:t>object</a:t>
            </a:r>
            <a:r>
              <a:rPr lang="ru-RU" dirty="0"/>
              <a:t> и </a:t>
            </a:r>
            <a:r>
              <a:rPr lang="ru-RU" dirty="0" err="1"/>
              <a:t>type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это объекты-типы в языке </a:t>
            </a:r>
            <a:r>
              <a:rPr lang="ru-RU" dirty="0" err="1"/>
              <a:t>Python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Это означает, </a:t>
            </a:r>
            <a:r>
              <a:rPr lang="ru-RU" dirty="0" smtClean="0"/>
              <a:t>что</a:t>
            </a:r>
          </a:p>
          <a:p>
            <a:r>
              <a:rPr lang="ru-RU" dirty="0" smtClean="0"/>
              <a:t>они </a:t>
            </a:r>
            <a:r>
              <a:rPr lang="ru-RU" dirty="0"/>
              <a:t>могут представлять абстрактные типы данных </a:t>
            </a:r>
            <a:r>
              <a:rPr lang="ru-RU" dirty="0" smtClean="0"/>
              <a:t>в программе</a:t>
            </a:r>
            <a:r>
              <a:rPr lang="ru-RU" dirty="0"/>
              <a:t>;</a:t>
            </a:r>
          </a:p>
          <a:p>
            <a:r>
              <a:rPr lang="ru-RU" dirty="0" smtClean="0"/>
              <a:t>они </a:t>
            </a:r>
            <a:r>
              <a:rPr lang="ru-RU" dirty="0"/>
              <a:t>могут быть унаследованы другими объектами;</a:t>
            </a:r>
          </a:p>
          <a:p>
            <a:r>
              <a:rPr lang="ru-RU" dirty="0" smtClean="0"/>
              <a:t>можно </a:t>
            </a:r>
            <a:r>
              <a:rPr lang="ru-RU" dirty="0"/>
              <a:t>создавать их экземпляры;</a:t>
            </a:r>
          </a:p>
          <a:p>
            <a:r>
              <a:rPr lang="ru-RU" dirty="0" smtClean="0"/>
              <a:t>типом </a:t>
            </a:r>
            <a:r>
              <a:rPr lang="ru-RU" dirty="0"/>
              <a:t>любого объекта-типа является &lt;</a:t>
            </a:r>
            <a:r>
              <a:rPr lang="ru-RU" dirty="0" err="1"/>
              <a:t>type</a:t>
            </a:r>
            <a:r>
              <a:rPr lang="ru-RU" dirty="0"/>
              <a:t> '</a:t>
            </a:r>
            <a:r>
              <a:rPr lang="ru-RU" dirty="0" err="1"/>
              <a:t>type</a:t>
            </a:r>
            <a:r>
              <a:rPr lang="ru-RU" dirty="0"/>
              <a:t>'&gt;;</a:t>
            </a:r>
          </a:p>
          <a:p>
            <a:r>
              <a:rPr lang="ru-RU" dirty="0" smtClean="0"/>
              <a:t>одни </a:t>
            </a:r>
            <a:r>
              <a:rPr lang="ru-RU" dirty="0"/>
              <a:t>их называют типами, другие </a:t>
            </a:r>
            <a:r>
              <a:rPr lang="ru-RU" dirty="0" smtClean="0"/>
              <a:t>- </a:t>
            </a:r>
            <a:r>
              <a:rPr lang="ru-RU" dirty="0"/>
              <a:t>классами.</a:t>
            </a:r>
          </a:p>
        </p:txBody>
      </p:sp>
    </p:spTree>
    <p:extLst>
      <p:ext uri="{BB962C8B-B14F-4D97-AF65-F5344CB8AC3E}">
        <p14:creationId xmlns:p14="http://schemas.microsoft.com/office/powerpoint/2010/main" val="220980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Второе 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trike="sngStrike" dirty="0" smtClean="0"/>
              <a:t>Никому не говорить про </a:t>
            </a:r>
            <a:r>
              <a:rPr lang="en-US" strike="sngStrike" dirty="0" smtClean="0"/>
              <a:t>Python </a:t>
            </a:r>
            <a:r>
              <a:rPr lang="ru-RU" strike="sngStrike" dirty="0" smtClean="0"/>
              <a:t>ООП</a:t>
            </a:r>
          </a:p>
          <a:p>
            <a:r>
              <a:rPr lang="en-US" b="1" dirty="0"/>
              <a:t>Class is Type is Class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US" b="1" dirty="0"/>
              <a:t>Type Or Non-type Test Rule</a:t>
            </a:r>
          </a:p>
          <a:p>
            <a:pPr marL="0" indent="0">
              <a:buNone/>
            </a:pPr>
            <a:r>
              <a:rPr lang="en-US" sz="2000" dirty="0"/>
              <a:t>If an object is an instance of &lt;type 'type'&gt;, then it is a type. Otherwise, it is not a type.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5566928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Глубина</Template>
  <TotalTime>139</TotalTime>
  <Words>1650</Words>
  <Application>Microsoft Office PowerPoint</Application>
  <PresentationFormat>Широкоэкранный</PresentationFormat>
  <Paragraphs>348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Corbel</vt:lpstr>
      <vt:lpstr>Lucida Console</vt:lpstr>
      <vt:lpstr>Глубина</vt:lpstr>
      <vt:lpstr>Python</vt:lpstr>
      <vt:lpstr>Python</vt:lpstr>
      <vt:lpstr>Пример про int…</vt:lpstr>
      <vt:lpstr>Первое правило Python ООП</vt:lpstr>
      <vt:lpstr>Начало</vt:lpstr>
      <vt:lpstr>Курицы и яйца…</vt:lpstr>
      <vt:lpstr>Object &amp; type</vt:lpstr>
      <vt:lpstr>Объекты-типы</vt:lpstr>
      <vt:lpstr>Второе правило</vt:lpstr>
      <vt:lpstr>Встроенные типы</vt:lpstr>
      <vt:lpstr>Диаграмма типов</vt:lpstr>
      <vt:lpstr>Пользовательские типы</vt:lpstr>
      <vt:lpstr>Диаграмма типов</vt:lpstr>
      <vt:lpstr>Инстанцирование</vt:lpstr>
      <vt:lpstr>Презентация PowerPoint</vt:lpstr>
      <vt:lpstr>Метаклассы. Нано-введение</vt:lpstr>
      <vt:lpstr>Метаклассы. Нано-введение</vt:lpstr>
      <vt:lpstr>Python</vt:lpstr>
      <vt:lpstr>Что это?</vt:lpstr>
      <vt:lpstr>Что нужно понимать</vt:lpstr>
      <vt:lpstr>Презентация PowerPoint</vt:lpstr>
      <vt:lpstr>Презентация PowerPoint</vt:lpstr>
      <vt:lpstr>Почти дектораторы</vt:lpstr>
      <vt:lpstr>Декораторы</vt:lpstr>
      <vt:lpstr>Декораторы</vt:lpstr>
      <vt:lpstr>Декораторы</vt:lpstr>
      <vt:lpstr>Передача параметров</vt:lpstr>
      <vt:lpstr>Декорирование методов</vt:lpstr>
      <vt:lpstr>Фабрика декораторов</vt:lpstr>
      <vt:lpstr>Фабрика декораторов</vt:lpstr>
      <vt:lpstr>Фабрика декораторов</vt:lpstr>
      <vt:lpstr>Фабрика декораторов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Антон Кузнецов</dc:creator>
  <cp:lastModifiedBy>Антон Кузнецов</cp:lastModifiedBy>
  <cp:revision>73</cp:revision>
  <dcterms:created xsi:type="dcterms:W3CDTF">2013-11-01T07:20:35Z</dcterms:created>
  <dcterms:modified xsi:type="dcterms:W3CDTF">2013-11-01T09:40:10Z</dcterms:modified>
</cp:coreProperties>
</file>