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276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744703BA-5942-42F0-B820-81EECD615C12}" type="datetimeFigureOut">
              <a:t>28.10.2013</a:t>
            </a:fld>
            <a:endParaRPr lang="ru-RU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1F63D48B-CCF2-431B-9ED3-499FDC89ACC6}" type="slidenum">
              <a:t>‹#›</a:t>
            </a:fld>
            <a:endParaRPr lang="ru-RU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92079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0" y="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3884759" y="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142640" y="675360"/>
            <a:ext cx="4567320" cy="34455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Заметки 8"/>
          <p:cNvSpPr txBox="1">
            <a:spLocks noGrp="1"/>
          </p:cNvSpPr>
          <p:nvPr>
            <p:ph type="body" sz="quarter" idx="3"/>
          </p:nvPr>
        </p:nvSpPr>
        <p:spPr>
          <a:xfrm>
            <a:off x="685440" y="4343040"/>
            <a:ext cx="5481719" cy="411047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0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1" name="Номер слайда 10"/>
          <p:cNvSpPr txBox="1">
            <a:spLocks noGrp="1"/>
          </p:cNvSpPr>
          <p:nvPr>
            <p:ph type="sldNum" sz="quarter" idx="5"/>
          </p:nvPr>
        </p:nvSpPr>
        <p:spPr>
          <a:xfrm>
            <a:off x="3884399" y="8685000"/>
            <a:ext cx="2966759" cy="4525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ru-RU" sz="1200" b="0" i="0" u="none" strike="noStrike" baseline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36A03C7-F91C-4CA6-B23D-B52DFE66AA4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10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ru-RU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216000" indent="-216000">
              <a:tabLst/>
            </a:pPr>
            <a:endParaRPr lang="ru-RU" sz="200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216000" indent="-216000">
              <a:tabLst/>
            </a:pPr>
            <a:endParaRPr lang="ru-RU" sz="200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216000" indent="-216000">
              <a:tabLst/>
            </a:pPr>
            <a:endParaRPr lang="ru-RU" sz="2000">
              <a:latin typeface="Arial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39FF3D8-57DB-4807-A2FF-CC89D2E1AFF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059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1D6A2EB-B9F4-49E9-B484-271D25D4E8A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946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27000"/>
            <a:ext cx="2055813" cy="5999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7000"/>
            <a:ext cx="6016625" cy="5999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7C8D1EE-93DC-43F8-930D-2DA684A7C63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031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4CC5809-5196-4E75-B542-48F52A546A3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28FB01-ED17-45DE-877E-366AA4003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B0267C-F346-4246-9115-BCD188A1D5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19BDA2-7A3C-4A87-9A41-28B5B4C118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982C33-B235-4B5F-98AB-505C980F5DF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44F0C4-6690-46F7-9477-89099A611E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1D2523-AECC-4706-B886-8E443FEF5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731736-3DC8-4B76-A3D2-A05A01090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3E4DF6E-A9F6-4675-97EC-1DBA1E696CA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28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D37ABE-49C4-4E5F-9764-89DE1DA66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5D3710-8081-467E-818F-58AF08CF1C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9F4E1C-5F5D-49D5-9C4E-87FAD990B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E3F28CE-D382-4F7B-98CD-B999881FC78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364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C8B82C9-17BA-4A02-883B-6241C57F3FB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02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377EC8F-9AC5-4955-8F5A-EAD8187C672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22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56E8779-CF0E-400A-966A-3DCCE3089F3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529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1C9BA7A-0B04-44BF-BF5A-92F91F58F9E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242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B897BC-AC9E-495F-BECC-9CF6540598E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72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759AFC3-9ECD-4C2D-9979-B2A39BFBCED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90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6839" y="126720"/>
            <a:ext cx="8224920" cy="14346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6839" y="1599840"/>
            <a:ext cx="8224920" cy="45262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914040" algn="l"/>
                <a:tab pos="1371240" algn="l"/>
                <a:tab pos="1828439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71600" algn="l"/>
                <a:tab pos="1828799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799" algn="l"/>
                <a:tab pos="9143999" algn="l"/>
                <a:tab pos="9601200" algn="l"/>
                <a:tab pos="10058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828800" algn="l"/>
                <a:tab pos="2285999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3999" algn="l"/>
                <a:tab pos="9601199" algn="l"/>
                <a:tab pos="10058400" algn="l"/>
                <a:tab pos="105155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457200" y="6245280"/>
            <a:ext cx="2133720" cy="476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3124079" y="6245280"/>
            <a:ext cx="2895839" cy="476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245280"/>
            <a:ext cx="2129040" cy="4719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A756ECAA-01C1-4E3C-A9E4-B23E5BCF76B3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ru-RU" sz="4400" b="0" i="0" u="none" strike="noStrike" baseline="0">
          <a:ln>
            <a:noFill/>
          </a:ln>
          <a:solidFill>
            <a:srgbClr val="000000"/>
          </a:solidFill>
          <a:latin typeface="Arial" pitchFamily="18"/>
        </a:defRPr>
      </a:lvl1pPr>
    </p:titleStyle>
    <p:bodyStyle>
      <a:lvl1pPr marL="342720" marR="0" indent="-34272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342720" algn="l"/>
          <a:tab pos="456840" algn="l"/>
          <a:tab pos="914040" algn="l"/>
          <a:tab pos="1371239" algn="l"/>
          <a:tab pos="1828439" algn="l"/>
          <a:tab pos="2285639" algn="l"/>
          <a:tab pos="2742839" algn="l"/>
          <a:tab pos="3200040" algn="l"/>
          <a:tab pos="3657239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ru-RU" sz="3200" b="0" i="0" u="none" strike="noStrike" baseline="0">
          <a:ln>
            <a:noFill/>
          </a:ln>
          <a:solidFill>
            <a:srgbClr val="000000"/>
          </a:solidFill>
          <a:latin typeface="Arial" pitchFamily="18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fld id="{A756ECAA-01C1-4E3C-A9E4-B23E5BCF76B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514439" y="47520"/>
            <a:ext cx="8229600" cy="672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514439" y="47520"/>
            <a:ext cx="8229600" cy="672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4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Домашнее задание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360000" y="1440000"/>
            <a:ext cx="8280000" cy="50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/>
          <a:p>
            <a:pPr marL="318960" marR="0" lvl="0" indent="-31752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18960" algn="l"/>
                <a:tab pos="776160" algn="l"/>
                <a:tab pos="1233360" algn="l"/>
                <a:tab pos="1690559" algn="l"/>
                <a:tab pos="2147760" algn="l"/>
                <a:tab pos="2604960" algn="l"/>
                <a:tab pos="3062159" algn="l"/>
                <a:tab pos="3519360" algn="l"/>
                <a:tab pos="3976560" algn="l"/>
                <a:tab pos="4433760" algn="l"/>
                <a:tab pos="4890960" algn="l"/>
                <a:tab pos="5348160" algn="l"/>
                <a:tab pos="5805359" algn="l"/>
                <a:tab pos="6262560" algn="l"/>
                <a:tab pos="6719759" algn="l"/>
                <a:tab pos="7176960" algn="l"/>
                <a:tab pos="7634160" algn="l"/>
                <a:tab pos="8091360" algn="l"/>
                <a:tab pos="8548560" algn="l"/>
                <a:tab pos="9005760" algn="l"/>
                <a:tab pos="9462960" algn="l"/>
              </a:tabLst>
            </a:pPr>
            <a:r>
              <a:rPr lang="en-US" sz="2200" b="1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1. </a:t>
            </a:r>
            <a:r>
              <a:rPr lang="en-US" sz="2200" b="1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Матрицы</a:t>
            </a:r>
            <a:r>
              <a:rPr lang="en-US" sz="2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Создать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класс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матриц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3х3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Создать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класс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трехмерных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векторов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Создать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наследника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класса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матриц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–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класс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матриц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поворота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вокруг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оси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Z.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Перегрузить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операции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: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Сложения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матриц</a:t>
            </a: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1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Умножения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матриц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на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число</a:t>
            </a: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1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Умножения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матрицы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на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вектор</a:t>
            </a: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1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Умножения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матрицы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на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другую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матрицу</a:t>
            </a: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1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Взятия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обратной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матрицы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(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операцию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~ 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514439" y="47520"/>
            <a:ext cx="8229600" cy="672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514439" y="47520"/>
            <a:ext cx="8229600" cy="672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/>
            </a:pPr>
            <a:r>
              <a:rPr lang="ru-RU" sz="44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Домашнее задание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360000" y="1440000"/>
            <a:ext cx="8280000" cy="50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/>
          <a:p>
            <a:pPr marL="318960" marR="0" lvl="0" indent="-31752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18960" algn="l"/>
                <a:tab pos="776160" algn="l"/>
                <a:tab pos="1233360" algn="l"/>
                <a:tab pos="1690559" algn="l"/>
                <a:tab pos="2147760" algn="l"/>
                <a:tab pos="2604960" algn="l"/>
                <a:tab pos="3062159" algn="l"/>
                <a:tab pos="3519360" algn="l"/>
                <a:tab pos="3976560" algn="l"/>
                <a:tab pos="4433760" algn="l"/>
                <a:tab pos="4890960" algn="l"/>
                <a:tab pos="5348160" algn="l"/>
                <a:tab pos="5805359" algn="l"/>
                <a:tab pos="6262560" algn="l"/>
                <a:tab pos="6719759" algn="l"/>
                <a:tab pos="7176960" algn="l"/>
                <a:tab pos="7634160" algn="l"/>
                <a:tab pos="8091360" algn="l"/>
                <a:tab pos="8548560" algn="l"/>
                <a:tab pos="9005760" algn="l"/>
                <a:tab pos="9462960" algn="l"/>
              </a:tabLst>
              <a:defRPr sz="1800"/>
            </a:pPr>
            <a:r>
              <a:rPr lang="en-US" sz="2200" b="1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2.</a:t>
            </a:r>
            <a:r>
              <a:rPr lang="en-US" sz="2200" b="1" i="0" u="none" strike="noStrike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1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База</a:t>
            </a:r>
            <a:r>
              <a:rPr lang="en-US" sz="2200" b="1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1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данных</a:t>
            </a:r>
            <a:r>
              <a:rPr lang="en-US" sz="2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Задан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файл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успеваемости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студентов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следующего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вида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4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Вася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Пупкин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: 3 3 3 5 2 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Петя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Васечкин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: 2 3 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Александро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Дель-Пьеро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: 4 1 5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Робин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ван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Перси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: 2 2 2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Требуется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создать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класс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студента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,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хранящий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набор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оценок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. У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данного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класса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должна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быть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возможность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выводить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себя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с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помощью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команды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print в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формате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указанном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выше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Считать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средний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балл</a:t>
            </a: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Добавлять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новые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оценки</a:t>
            </a: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Конструктор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на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вход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должен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принимать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имя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Студента</a:t>
            </a: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514439" y="47520"/>
            <a:ext cx="8229600" cy="672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514439" y="47520"/>
            <a:ext cx="8229600" cy="672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/>
            </a:pPr>
            <a:r>
              <a:rPr lang="ru-RU" sz="44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Домашнее задание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360000" y="1440000"/>
            <a:ext cx="8280000" cy="50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/>
          <a:p>
            <a:pPr marL="318960" marR="0" lvl="0" indent="-31752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18960" algn="l"/>
                <a:tab pos="776160" algn="l"/>
                <a:tab pos="1233360" algn="l"/>
                <a:tab pos="1690559" algn="l"/>
                <a:tab pos="2147760" algn="l"/>
                <a:tab pos="2604960" algn="l"/>
                <a:tab pos="3062159" algn="l"/>
                <a:tab pos="3519360" algn="l"/>
                <a:tab pos="3976560" algn="l"/>
                <a:tab pos="4433760" algn="l"/>
                <a:tab pos="4890960" algn="l"/>
                <a:tab pos="5348160" algn="l"/>
                <a:tab pos="5805359" algn="l"/>
                <a:tab pos="6262560" algn="l"/>
                <a:tab pos="6719759" algn="l"/>
                <a:tab pos="7176960" algn="l"/>
                <a:tab pos="7634160" algn="l"/>
                <a:tab pos="8091360" algn="l"/>
                <a:tab pos="8548560" algn="l"/>
                <a:tab pos="9005760" algn="l"/>
                <a:tab pos="9462960" algn="l"/>
              </a:tabLst>
              <a:defRPr sz="1800"/>
            </a:pP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Также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требуется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написать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класс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базы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данных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.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Конструктор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этого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класса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на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вход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принимает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имя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файла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,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после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чего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загружает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всю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информацию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из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файла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,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создавая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набор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объектов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типа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Студент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.</a:t>
            </a:r>
          </a:p>
          <a:p>
            <a:pPr marL="318960" marR="0" lvl="0" indent="-31752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18960" algn="l"/>
                <a:tab pos="776160" algn="l"/>
                <a:tab pos="1233360" algn="l"/>
                <a:tab pos="1690559" algn="l"/>
                <a:tab pos="2147760" algn="l"/>
                <a:tab pos="2604960" algn="l"/>
                <a:tab pos="3062159" algn="l"/>
                <a:tab pos="3519360" algn="l"/>
                <a:tab pos="3976560" algn="l"/>
                <a:tab pos="4433760" algn="l"/>
                <a:tab pos="4890960" algn="l"/>
                <a:tab pos="5348160" algn="l"/>
                <a:tab pos="5805359" algn="l"/>
                <a:tab pos="6262560" algn="l"/>
                <a:tab pos="6719759" algn="l"/>
                <a:tab pos="7176960" algn="l"/>
                <a:tab pos="7634160" algn="l"/>
                <a:tab pos="8091360" algn="l"/>
                <a:tab pos="8548560" algn="l"/>
                <a:tab pos="9005760" algn="l"/>
                <a:tab pos="9462960" algn="l"/>
              </a:tabLst>
              <a:defRPr sz="1800"/>
            </a:pPr>
            <a:endParaRPr lang="en-US" sz="220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318960" marR="0" lvl="0" indent="-31752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18960" algn="l"/>
                <a:tab pos="776160" algn="l"/>
                <a:tab pos="1233360" algn="l"/>
                <a:tab pos="1690559" algn="l"/>
                <a:tab pos="2147760" algn="l"/>
                <a:tab pos="2604960" algn="l"/>
                <a:tab pos="3062159" algn="l"/>
                <a:tab pos="3519360" algn="l"/>
                <a:tab pos="3976560" algn="l"/>
                <a:tab pos="4433760" algn="l"/>
                <a:tab pos="4890960" algn="l"/>
                <a:tab pos="5348160" algn="l"/>
                <a:tab pos="5805359" algn="l"/>
                <a:tab pos="6262560" algn="l"/>
                <a:tab pos="6719759" algn="l"/>
                <a:tab pos="7176960" algn="l"/>
                <a:tab pos="7634160" algn="l"/>
                <a:tab pos="8091360" algn="l"/>
                <a:tab pos="8548560" algn="l"/>
                <a:tab pos="9005760" algn="l"/>
                <a:tab pos="9462960" algn="l"/>
              </a:tabLst>
              <a:defRPr sz="1800"/>
            </a:pP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Должна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быть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предусмотрена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возможность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добавления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,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удаления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студентов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, а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также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возможность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вывода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всей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базы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данных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в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файл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.</a:t>
            </a:r>
          </a:p>
          <a:p>
            <a:pPr marL="318960" marR="0" lvl="0" indent="-31752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18960" algn="l"/>
                <a:tab pos="776160" algn="l"/>
                <a:tab pos="1233360" algn="l"/>
                <a:tab pos="1690559" algn="l"/>
                <a:tab pos="2147760" algn="l"/>
                <a:tab pos="2604960" algn="l"/>
                <a:tab pos="3062159" algn="l"/>
                <a:tab pos="3519360" algn="l"/>
                <a:tab pos="3976560" algn="l"/>
                <a:tab pos="4433760" algn="l"/>
                <a:tab pos="4890960" algn="l"/>
                <a:tab pos="5348160" algn="l"/>
                <a:tab pos="5805359" algn="l"/>
                <a:tab pos="6262560" algn="l"/>
                <a:tab pos="6719759" algn="l"/>
                <a:tab pos="7176960" algn="l"/>
                <a:tab pos="7634160" algn="l"/>
                <a:tab pos="8091360" algn="l"/>
                <a:tab pos="8548560" algn="l"/>
                <a:tab pos="9005760" algn="l"/>
                <a:tab pos="9462960" algn="l"/>
              </a:tabLst>
              <a:defRPr sz="1800"/>
            </a:pPr>
            <a:endParaRPr lang="en-US" sz="220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318960" marR="0" lvl="0" indent="-31752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18960" algn="l"/>
                <a:tab pos="776160" algn="l"/>
                <a:tab pos="1233360" algn="l"/>
                <a:tab pos="1690559" algn="l"/>
                <a:tab pos="2147760" algn="l"/>
                <a:tab pos="2604960" algn="l"/>
                <a:tab pos="3062159" algn="l"/>
                <a:tab pos="3519360" algn="l"/>
                <a:tab pos="3976560" algn="l"/>
                <a:tab pos="4433760" algn="l"/>
                <a:tab pos="4890960" algn="l"/>
                <a:tab pos="5348160" algn="l"/>
                <a:tab pos="5805359" algn="l"/>
                <a:tab pos="6262560" algn="l"/>
                <a:tab pos="6719759" algn="l"/>
                <a:tab pos="7176960" algn="l"/>
                <a:tab pos="7634160" algn="l"/>
                <a:tab pos="8091360" algn="l"/>
                <a:tab pos="8548560" algn="l"/>
                <a:tab pos="9005760" algn="l"/>
                <a:tab pos="9462960" algn="l"/>
              </a:tabLst>
              <a:defRPr sz="1800"/>
            </a:pP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Должен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быть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написан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метод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,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позволяющий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находить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студента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с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наивысшим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среедним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en-US" sz="220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баллом</a:t>
            </a:r>
            <a:r>
              <a:rPr lang="en-US" sz="220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514439" y="47520"/>
            <a:ext cx="8229600" cy="672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/>
            </a:pPr>
            <a:r>
              <a:rPr lang="ru-RU" sz="44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Домашнее задание</a:t>
            </a:r>
          </a:p>
        </p:txBody>
      </p:sp>
      <p:sp>
        <p:nvSpPr>
          <p:cNvPr id="3" name="Полилиния 2"/>
          <p:cNvSpPr/>
          <p:nvPr/>
        </p:nvSpPr>
        <p:spPr>
          <a:xfrm>
            <a:off x="360000" y="1440000"/>
            <a:ext cx="8280000" cy="50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/>
          <a:p>
            <a:pPr marL="318960" marR="0" lvl="0" indent="-31752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18960" algn="l"/>
                <a:tab pos="776160" algn="l"/>
                <a:tab pos="1233360" algn="l"/>
                <a:tab pos="1690559" algn="l"/>
                <a:tab pos="2147760" algn="l"/>
                <a:tab pos="2604960" algn="l"/>
                <a:tab pos="3062159" algn="l"/>
                <a:tab pos="3519360" algn="l"/>
                <a:tab pos="3976560" algn="l"/>
                <a:tab pos="4433760" algn="l"/>
                <a:tab pos="4890960" algn="l"/>
                <a:tab pos="5348160" algn="l"/>
                <a:tab pos="5805359" algn="l"/>
                <a:tab pos="6262560" algn="l"/>
                <a:tab pos="6719759" algn="l"/>
                <a:tab pos="7176960" algn="l"/>
                <a:tab pos="7634160" algn="l"/>
                <a:tab pos="8091360" algn="l"/>
                <a:tab pos="8548560" algn="l"/>
                <a:tab pos="9005760" algn="l"/>
                <a:tab pos="946296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3</a:t>
            </a:r>
            <a:r>
              <a:rPr lang="en-US" sz="2200" b="1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. </a:t>
            </a:r>
            <a:r>
              <a:rPr lang="ru-RU" sz="2200" b="1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Словари</a:t>
            </a:r>
            <a:r>
              <a:rPr lang="en-US" sz="2200" b="1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:</a:t>
            </a:r>
            <a:endParaRPr lang="ru-RU" sz="2200" b="1" i="0" u="none" strike="noStrike" baseline="0" dirty="0" smtClean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Создайте наследника</a:t>
            </a:r>
            <a:r>
              <a:rPr lang="ru-RU" sz="22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класса словаря</a:t>
            </a:r>
            <a:endParaRPr lang="ru-RU" sz="2200" b="0" i="0" u="none" strike="noStrike" baseline="0" dirty="0" smtClean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Используя</a:t>
            </a:r>
            <a:r>
              <a:rPr lang="ru-RU" sz="22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операции </a:t>
            </a:r>
            <a:r>
              <a:rPr lang="en-US" sz="2200" b="0" i="0" u="none" strike="noStrike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getattr</a:t>
            </a:r>
            <a:r>
              <a:rPr lang="en-US" sz="22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ru-RU" sz="22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и </a:t>
            </a:r>
            <a:r>
              <a:rPr lang="en-US" sz="2200" b="0" i="0" u="none" strike="noStrike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setattr</a:t>
            </a:r>
            <a:r>
              <a:rPr lang="en-US" sz="22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</a:t>
            </a:r>
            <a:r>
              <a:rPr lang="ru-RU" sz="22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добейтесь того, чтобы к элементам словаря можно было обращаться </a:t>
            </a:r>
            <a:r>
              <a:rPr lang="en-US" sz="22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d[“key”] </a:t>
            </a:r>
            <a:r>
              <a:rPr lang="ru-RU" sz="22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и </a:t>
            </a:r>
            <a:r>
              <a:rPr lang="en-US" sz="2200" b="0" i="0" u="none" strike="noStrike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d.key</a:t>
            </a:r>
            <a:r>
              <a:rPr lang="en-US" sz="2200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. </a:t>
            </a:r>
            <a:r>
              <a:rPr lang="ru-RU" sz="2200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Если в названии ключа есть пробелы, то замените их на символ подчеркивания.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Сделайте</a:t>
            </a:r>
            <a:r>
              <a:rPr lang="ru-RU" sz="22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 так, чтобы при конструировании словарь получал кортеж из «запрещенных» ключей. </a:t>
            </a:r>
            <a:r>
              <a:rPr lang="ru-RU" sz="2200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При попытке создать элемент с таким ключом должно порождаться исключение </a:t>
            </a:r>
            <a:r>
              <a:rPr lang="en-US" sz="2200" dirty="0" err="1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DeniedKeyException</a:t>
            </a:r>
            <a:endParaRPr lang="ru-RU" sz="2200" dirty="0" smtClean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Добейтесь того, чтобы можно было обращаться к элементам словаря по номеру, т.е. </a:t>
            </a:r>
            <a:r>
              <a:rPr lang="en-US" sz="2200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d[0] </a:t>
            </a:r>
            <a:r>
              <a:rPr lang="ru-RU" sz="2200" dirty="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должно возвращать значение первого добавленного в </a:t>
            </a:r>
            <a:r>
              <a:rPr lang="ru-RU" sz="2200" smtClean="0"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словарь элемента.</a:t>
            </a:r>
            <a:endParaRPr lang="en-US" sz="2200" dirty="0" smtClean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/>
              <a:buChar char="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2276376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297</Words>
  <Application>Microsoft Office PowerPoint</Application>
  <PresentationFormat>Экран (4:3)</PresentationFormat>
  <Paragraphs>37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Обычный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Объектно-ориентированное программирование на python</dc:title>
  <dc:creator>Fedok</dc:creator>
  <cp:lastModifiedBy>User</cp:lastModifiedBy>
  <cp:revision>52</cp:revision>
  <dcterms:created xsi:type="dcterms:W3CDTF">2010-10-28T19:42:08Z</dcterms:created>
  <dcterms:modified xsi:type="dcterms:W3CDTF">2013-10-28T06:09:55Z</dcterms:modified>
</cp:coreProperties>
</file>