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7" r:id="rId1"/>
  </p:sld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6" r:id="rId11"/>
    <p:sldId id="297" r:id="rId12"/>
    <p:sldId id="295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6" r:id="rId41"/>
    <p:sldId id="327" r:id="rId42"/>
    <p:sldId id="341" r:id="rId43"/>
    <p:sldId id="342" r:id="rId44"/>
    <p:sldId id="328" r:id="rId45"/>
    <p:sldId id="329" r:id="rId46"/>
    <p:sldId id="330" r:id="rId47"/>
    <p:sldId id="331" r:id="rId48"/>
    <p:sldId id="332" r:id="rId49"/>
    <p:sldId id="333" r:id="rId50"/>
    <p:sldId id="334" r:id="rId51"/>
    <p:sldId id="335" r:id="rId52"/>
    <p:sldId id="336" r:id="rId53"/>
    <p:sldId id="337" r:id="rId54"/>
    <p:sldId id="338" r:id="rId55"/>
    <p:sldId id="339" r:id="rId56"/>
    <p:sldId id="343" r:id="rId57"/>
    <p:sldId id="344" r:id="rId58"/>
    <p:sldId id="345" r:id="rId59"/>
    <p:sldId id="346" r:id="rId60"/>
    <p:sldId id="347" r:id="rId61"/>
    <p:sldId id="348" r:id="rId62"/>
    <p:sldId id="349" r:id="rId63"/>
    <p:sldId id="350" r:id="rId64"/>
    <p:sldId id="351" r:id="rId65"/>
    <p:sldId id="352" r:id="rId66"/>
    <p:sldId id="353" r:id="rId67"/>
    <p:sldId id="354" r:id="rId68"/>
    <p:sldId id="355" r:id="rId6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476F3-B95C-47C9-B54C-6B6B8DD3A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08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1920-BD65-4FEC-AA83-7363B4D42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382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1920-BD65-4FEC-AA83-7363B4D42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174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1920-BD65-4FEC-AA83-7363B4D423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4850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1920-BD65-4FEC-AA83-7363B4D42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869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1920-BD65-4FEC-AA83-7363B4D42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068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E1920-BD65-4FEC-AA83-7363B4D42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063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1C291-F93D-4765-9664-683FF41482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93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1160D-3E74-4869-B49A-1C9FF4F3D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218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2BD9-7B0A-442B-9220-A325A8BE0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02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CB94-F400-433F-A14E-4EF9129FA6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846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B8A9E-E2E4-46F0-9696-97BFDFFE60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63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8EEF5-73C6-4BF7-83F7-84B291CCB8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26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D981-7477-4FA3-8F4C-BBD4E0702A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820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9577C-2FB9-455E-A2AF-24ACD9C9DC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37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FFE74-1F3F-4EE1-93C5-731322E2B7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467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FFF7-F154-48CC-A9A3-D412727C40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80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98E1920-BD65-4FEC-AA83-7363B4D423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963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Python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Списки и </a:t>
            </a:r>
            <a:r>
              <a:rPr lang="ru-RU" dirty="0" smtClean="0"/>
              <a:t>итераторы</a:t>
            </a:r>
            <a:r>
              <a:rPr lang="en-US" dirty="0" smtClean="0"/>
              <a:t> </a:t>
            </a:r>
            <a:r>
              <a:rPr lang="ru-RU" dirty="0" smtClean="0"/>
              <a:t>с </a:t>
            </a:r>
            <a:r>
              <a:rPr lang="ru-RU" dirty="0"/>
              <a:t>разных ракурсов</a:t>
            </a:r>
          </a:p>
        </p:txBody>
      </p:sp>
    </p:spTree>
    <p:extLst>
      <p:ext uri="{BB962C8B-B14F-4D97-AF65-F5344CB8AC3E}">
        <p14:creationId xmlns:p14="http://schemas.microsoft.com/office/powerpoint/2010/main" val="419293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Итератор </a:t>
            </a:r>
            <a:r>
              <a:rPr lang="en-US" dirty="0" err="1" smtClean="0"/>
              <a:t>vs</a:t>
            </a:r>
            <a:r>
              <a:rPr lang="en-US" dirty="0" smtClean="0"/>
              <a:t> View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0000" y="1556792"/>
            <a:ext cx="7675350" cy="46201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&gt;&gt;&gt; d = {1: "a", 2: "b"}</a:t>
            </a:r>
          </a:p>
          <a:p>
            <a:pPr marL="0" indent="0">
              <a:buNone/>
            </a:pPr>
            <a:r>
              <a:rPr lang="en-US" dirty="0"/>
              <a:t>&gt;&gt;&gt; i1 = </a:t>
            </a:r>
            <a:r>
              <a:rPr lang="en-US" dirty="0" err="1"/>
              <a:t>iter</a:t>
            </a:r>
            <a:r>
              <a:rPr lang="en-US" dirty="0"/>
              <a:t>(d)</a:t>
            </a:r>
          </a:p>
          <a:p>
            <a:pPr marL="0" indent="0">
              <a:buNone/>
            </a:pPr>
            <a:r>
              <a:rPr lang="en-US" dirty="0"/>
              <a:t>&gt;&gt;&gt; i2 = </a:t>
            </a:r>
            <a:r>
              <a:rPr lang="en-US" dirty="0" err="1"/>
              <a:t>d.keys</a:t>
            </a:r>
            <a:r>
              <a:rPr lang="en-US" dirty="0"/>
              <a:t>()</a:t>
            </a:r>
          </a:p>
          <a:p>
            <a:pPr marL="0" indent="0">
              <a:buNone/>
            </a:pPr>
            <a:r>
              <a:rPr lang="en-US" dirty="0"/>
              <a:t>&gt;&gt;&gt; d[3] = "c"</a:t>
            </a:r>
          </a:p>
          <a:p>
            <a:pPr marL="0" indent="0">
              <a:buNone/>
            </a:pPr>
            <a:r>
              <a:rPr lang="en-US" dirty="0"/>
              <a:t>&gt;&gt;&gt; for x in i1: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print(x, end=" ")</a:t>
            </a:r>
            <a:endParaRPr lang="en-US" dirty="0"/>
          </a:p>
          <a:p>
            <a:pPr marL="0" indent="0">
              <a:buNone/>
            </a:pPr>
            <a:r>
              <a:rPr lang="en-US" sz="2100" dirty="0" err="1" smtClean="0"/>
              <a:t>Traceback</a:t>
            </a:r>
            <a:r>
              <a:rPr lang="en-US" sz="2100" dirty="0" smtClean="0"/>
              <a:t> </a:t>
            </a:r>
            <a:r>
              <a:rPr lang="en-US" sz="2100" dirty="0"/>
              <a:t>(most recent call last):</a:t>
            </a:r>
          </a:p>
          <a:p>
            <a:pPr marL="0" indent="0">
              <a:buNone/>
            </a:pPr>
            <a:r>
              <a:rPr lang="en-US" sz="2100" dirty="0"/>
              <a:t>  File "&lt;pyshell#51&gt;", line 1, in &lt;module&gt;</a:t>
            </a:r>
          </a:p>
          <a:p>
            <a:pPr marL="0" indent="0">
              <a:buNone/>
            </a:pPr>
            <a:r>
              <a:rPr lang="en-US" sz="2100" dirty="0"/>
              <a:t>    for x in i1:</a:t>
            </a:r>
          </a:p>
          <a:p>
            <a:pPr marL="0" indent="0">
              <a:buNone/>
            </a:pPr>
            <a:r>
              <a:rPr lang="en-US" sz="2100" dirty="0" err="1"/>
              <a:t>RuntimeError</a:t>
            </a:r>
            <a:r>
              <a:rPr lang="en-US" sz="2100" dirty="0"/>
              <a:t>: dictionary changed size during iteration</a:t>
            </a:r>
          </a:p>
          <a:p>
            <a:pPr marL="0" indent="0">
              <a:buNone/>
            </a:pPr>
            <a:r>
              <a:rPr lang="en-US" dirty="0"/>
              <a:t>&gt;&gt;&gt; for x in i2: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print(x, end=" ")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1 2 3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40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Итератор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0000" y="1628800"/>
            <a:ext cx="7675350" cy="45481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Важно то, что итератор «запоминает» </a:t>
            </a:r>
            <a:r>
              <a:rPr lang="ru-RU" dirty="0" smtClean="0"/>
              <a:t>именно позицию </a:t>
            </a:r>
            <a:r>
              <a:rPr lang="ru-RU" dirty="0"/>
              <a:t>единицы данных в изменяющемся </a:t>
            </a:r>
            <a:r>
              <a:rPr lang="ru-RU" dirty="0" smtClean="0"/>
              <a:t>списке (</a:t>
            </a:r>
            <a:r>
              <a:rPr lang="ru-RU" dirty="0"/>
              <a:t>в случае со словарём будет </a:t>
            </a:r>
            <a:r>
              <a:rPr lang="ru-RU" dirty="0" smtClean="0"/>
              <a:t>сгенерировано исключение):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en-US" dirty="0">
                <a:latin typeface="Lucida Console" pitchFamily="49" charset="0"/>
              </a:rPr>
              <a:t>&gt;&gt;&gt; L=[1,2,3]</a:t>
            </a:r>
          </a:p>
          <a:p>
            <a:pPr marL="0" indent="0" algn="just">
              <a:buNone/>
            </a:pPr>
            <a:r>
              <a:rPr lang="en-US" dirty="0">
                <a:latin typeface="Lucida Console" pitchFamily="49" charset="0"/>
              </a:rPr>
              <a:t>&gt;&gt;&gt; i1 = </a:t>
            </a:r>
            <a:r>
              <a:rPr lang="en-US" dirty="0" err="1">
                <a:latin typeface="Lucida Console" pitchFamily="49" charset="0"/>
              </a:rPr>
              <a:t>iter</a:t>
            </a:r>
            <a:r>
              <a:rPr lang="en-US" dirty="0">
                <a:latin typeface="Lucida Console" pitchFamily="49" charset="0"/>
              </a:rPr>
              <a:t>(L)</a:t>
            </a:r>
          </a:p>
          <a:p>
            <a:pPr marL="0" indent="0" algn="just">
              <a:buNone/>
            </a:pPr>
            <a:r>
              <a:rPr lang="en-US" dirty="0">
                <a:latin typeface="Lucida Console" pitchFamily="49" charset="0"/>
              </a:rPr>
              <a:t>&gt;&gt;&gt; next(i1)</a:t>
            </a:r>
          </a:p>
          <a:p>
            <a:pPr marL="0" indent="0" algn="just">
              <a:buNone/>
            </a:pPr>
            <a:r>
              <a:rPr lang="en-US" dirty="0">
                <a:latin typeface="Lucida Console" pitchFamily="49" charset="0"/>
              </a:rPr>
              <a:t>1</a:t>
            </a:r>
          </a:p>
          <a:p>
            <a:pPr marL="0" indent="0" algn="just">
              <a:buNone/>
            </a:pPr>
            <a:r>
              <a:rPr lang="en-US" dirty="0">
                <a:latin typeface="Lucida Console" pitchFamily="49" charset="0"/>
              </a:rPr>
              <a:t>&gt;&gt;&gt; </a:t>
            </a:r>
            <a:r>
              <a:rPr lang="en-US" dirty="0" err="1">
                <a:latin typeface="Lucida Console" pitchFamily="49" charset="0"/>
              </a:rPr>
              <a:t>L.insert</a:t>
            </a:r>
            <a:r>
              <a:rPr lang="en-US" dirty="0">
                <a:latin typeface="Lucida Console" pitchFamily="49" charset="0"/>
              </a:rPr>
              <a:t>(0, 0)</a:t>
            </a:r>
          </a:p>
          <a:p>
            <a:pPr marL="0" indent="0" algn="just">
              <a:buNone/>
            </a:pPr>
            <a:r>
              <a:rPr lang="en-US" dirty="0">
                <a:latin typeface="Lucida Console" pitchFamily="49" charset="0"/>
              </a:rPr>
              <a:t>&gt;&gt;&gt; L</a:t>
            </a:r>
          </a:p>
          <a:p>
            <a:pPr marL="0" indent="0" algn="just">
              <a:buNone/>
            </a:pPr>
            <a:r>
              <a:rPr lang="en-US" dirty="0">
                <a:latin typeface="Lucida Console" pitchFamily="49" charset="0"/>
              </a:rPr>
              <a:t>[0, 1, 2, 3]</a:t>
            </a:r>
          </a:p>
          <a:p>
            <a:pPr marL="0" indent="0" algn="just">
              <a:buNone/>
            </a:pPr>
            <a:r>
              <a:rPr lang="en-US" dirty="0">
                <a:latin typeface="Lucida Console" pitchFamily="49" charset="0"/>
              </a:rPr>
              <a:t>&gt;&gt;&gt; next(i1)</a:t>
            </a:r>
          </a:p>
          <a:p>
            <a:pPr marL="0" indent="0" algn="just">
              <a:buNone/>
            </a:pPr>
            <a:r>
              <a:rPr lang="en-US" dirty="0" smtClean="0">
                <a:latin typeface="Lucida Console" pitchFamily="49" charset="0"/>
              </a:rPr>
              <a:t>1</a:t>
            </a:r>
            <a:r>
              <a:rPr lang="ru-RU" dirty="0" smtClean="0">
                <a:latin typeface="Lucida Console" pitchFamily="49" charset="0"/>
              </a:rPr>
              <a:t> </a:t>
            </a:r>
            <a:r>
              <a:rPr lang="ru-RU" b="1" dirty="0">
                <a:solidFill>
                  <a:srgbClr val="00B0F0"/>
                </a:solidFill>
              </a:rPr>
              <a:t>#а не 2, как можно было бы предположить</a:t>
            </a:r>
            <a:endParaRPr lang="ru-RU" b="1" dirty="0">
              <a:solidFill>
                <a:srgbClr val="00B0F0"/>
              </a:solidFill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7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Итератор по файлам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f = file("text.txt", "r")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for line in f: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</a:t>
            </a:r>
            <a:r>
              <a:rPr lang="en-US" dirty="0" smtClean="0">
                <a:latin typeface="Lucida Console" pitchFamily="49" charset="0"/>
              </a:rPr>
              <a:t>print line</a:t>
            </a:r>
            <a:endParaRPr lang="ru-RU" dirty="0" smtClean="0">
              <a:latin typeface="Lucida Console" pitchFamily="49" charset="0"/>
            </a:endParaRPr>
          </a:p>
          <a:p>
            <a:pPr marL="0" indent="0">
              <a:buNone/>
            </a:pPr>
            <a:endParaRPr lang="en-US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ru-RU" dirty="0">
                <a:latin typeface="Lucida Console" pitchFamily="49" charset="0"/>
              </a:rPr>
              <a:t>В результате получим: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string #1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string #2</a:t>
            </a:r>
            <a:endParaRPr lang="ru-RU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6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Слайд для привлечения внимания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Dropbox\СПбАУ\UNIX\2013\07\1377528437_tumblr_mrizu615nb1ssv44ko1_4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3"/>
            <a:ext cx="6485762" cy="364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85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Коротко про классы в </a:t>
            </a:r>
            <a:r>
              <a:rPr lang="en-US" dirty="0" smtClean="0"/>
              <a:t>Python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0000" y="1556792"/>
            <a:ext cx="7675350" cy="4968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class </a:t>
            </a:r>
            <a:r>
              <a:rPr lang="en-US" dirty="0"/>
              <a:t>A: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err="1"/>
              <a:t>def</a:t>
            </a:r>
            <a:r>
              <a:rPr lang="en-US" b="1" dirty="0"/>
              <a:t> </a:t>
            </a:r>
            <a:r>
              <a:rPr lang="ru-RU" dirty="0" smtClean="0"/>
              <a:t>__</a:t>
            </a:r>
            <a:r>
              <a:rPr lang="en-US" dirty="0" err="1" smtClean="0"/>
              <a:t>init</a:t>
            </a:r>
            <a:r>
              <a:rPr lang="en-US" dirty="0" smtClean="0"/>
              <a:t>__(</a:t>
            </a:r>
            <a:r>
              <a:rPr lang="en-US" b="1" dirty="0" smtClean="0"/>
              <a:t>self</a:t>
            </a:r>
            <a:r>
              <a:rPr lang="en-US" dirty="0"/>
              <a:t>, </a:t>
            </a:r>
            <a:r>
              <a:rPr lang="en-US" dirty="0" smtClean="0"/>
              <a:t>a, b):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		</a:t>
            </a:r>
            <a:r>
              <a:rPr lang="ru-RU" i="1" dirty="0"/>
              <a:t># </a:t>
            </a:r>
            <a:r>
              <a:rPr lang="ru-RU" i="1" dirty="0" smtClean="0"/>
              <a:t>конструктор с двумя параметрами</a:t>
            </a:r>
          </a:p>
          <a:p>
            <a:pPr marL="0" indent="0">
              <a:buNone/>
            </a:pPr>
            <a:r>
              <a:rPr lang="ru-RU" i="1" dirty="0"/>
              <a:t>	</a:t>
            </a:r>
            <a:r>
              <a:rPr lang="ru-RU" i="1" dirty="0" smtClean="0"/>
              <a:t>	</a:t>
            </a:r>
            <a:r>
              <a:rPr lang="en-US" dirty="0" err="1" smtClean="0"/>
              <a:t>self.foo</a:t>
            </a:r>
            <a:r>
              <a:rPr lang="en-US" dirty="0" smtClean="0"/>
              <a:t> = a</a:t>
            </a:r>
            <a:endParaRPr lang="en-US" i="1" dirty="0"/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def</a:t>
            </a:r>
            <a:r>
              <a:rPr lang="en-US" b="1" dirty="0" smtClean="0"/>
              <a:t> </a:t>
            </a:r>
            <a:r>
              <a:rPr lang="en-US" dirty="0"/>
              <a:t>f</a:t>
            </a:r>
            <a:r>
              <a:rPr lang="en-US" dirty="0" smtClean="0"/>
              <a:t>1(</a:t>
            </a:r>
            <a:r>
              <a:rPr lang="en-US" b="1" dirty="0" smtClean="0"/>
              <a:t>self</a:t>
            </a:r>
            <a:r>
              <a:rPr lang="en-US" dirty="0"/>
              <a:t>, x):</a:t>
            </a:r>
          </a:p>
          <a:p>
            <a:pPr marL="0" indent="0">
              <a:buNone/>
            </a:pPr>
            <a:r>
              <a:rPr lang="en-US" i="1" dirty="0" smtClean="0"/>
              <a:t>		</a:t>
            </a:r>
            <a:r>
              <a:rPr lang="ru-RU" i="1" dirty="0" smtClean="0"/>
              <a:t># метод с одним параметром</a:t>
            </a:r>
            <a:endParaRPr lang="en-US" i="1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return </a:t>
            </a:r>
            <a:r>
              <a:rPr lang="en-US" dirty="0" err="1" smtClean="0"/>
              <a:t>self.foo</a:t>
            </a:r>
            <a:r>
              <a:rPr lang="en-US" dirty="0" smtClean="0"/>
              <a:t> + x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err="1"/>
              <a:t>def</a:t>
            </a:r>
            <a:r>
              <a:rPr lang="en-US" b="1" dirty="0"/>
              <a:t> </a:t>
            </a:r>
            <a:r>
              <a:rPr lang="en-US" dirty="0" smtClean="0"/>
              <a:t>f2(</a:t>
            </a:r>
            <a:r>
              <a:rPr lang="en-US" b="1" dirty="0" smtClean="0"/>
              <a:t>self</a:t>
            </a:r>
            <a:r>
              <a:rPr lang="en-US" dirty="0" smtClean="0"/>
              <a:t>):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		</a:t>
            </a:r>
            <a:r>
              <a:rPr lang="ru-RU" i="1" dirty="0"/>
              <a:t># </a:t>
            </a:r>
            <a:r>
              <a:rPr lang="ru-RU" i="1" dirty="0" smtClean="0"/>
              <a:t>метод без параметров</a:t>
            </a:r>
            <a:endParaRPr lang="ru-RU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</a:t>
            </a:r>
            <a:r>
              <a:rPr lang="en-US" b="1" dirty="0" smtClean="0"/>
              <a:t> = </a:t>
            </a:r>
            <a:r>
              <a:rPr lang="en-US" dirty="0" smtClean="0"/>
              <a:t>A(2, 5)</a:t>
            </a:r>
          </a:p>
          <a:p>
            <a:pPr marL="0" indent="0">
              <a:buNone/>
            </a:pPr>
            <a:r>
              <a:rPr lang="en-US" dirty="0" smtClean="0"/>
              <a:t>a.f1(5)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1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Пользовательские итераторы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700" dirty="0"/>
              <a:t>Итераторы могут быть бесконечными. </a:t>
            </a:r>
            <a:r>
              <a:rPr lang="ru-RU" sz="2700" dirty="0" smtClean="0"/>
              <a:t>Понятно, что </a:t>
            </a:r>
            <a:r>
              <a:rPr lang="ru-RU" sz="2700" dirty="0"/>
              <a:t>такие итераторы не указывают на </a:t>
            </a:r>
            <a:r>
              <a:rPr lang="ru-RU" sz="2700" dirty="0" smtClean="0"/>
              <a:t>структуру данных </a:t>
            </a:r>
            <a:r>
              <a:rPr lang="ru-RU" sz="2700" dirty="0"/>
              <a:t>или файл, результат их </a:t>
            </a:r>
            <a:r>
              <a:rPr lang="ru-RU" sz="2700" dirty="0" smtClean="0"/>
              <a:t>работы генерируется </a:t>
            </a:r>
            <a:r>
              <a:rPr lang="ru-RU" sz="2700" dirty="0"/>
              <a:t>«на ходу». Для этого </a:t>
            </a:r>
            <a:r>
              <a:rPr lang="ru-RU" sz="2700" dirty="0" smtClean="0"/>
              <a:t>обычно используются </a:t>
            </a:r>
            <a:r>
              <a:rPr lang="ru-RU" sz="2700" dirty="0"/>
              <a:t>функции-генераторы (см. далее</a:t>
            </a:r>
            <a:r>
              <a:rPr lang="ru-RU" sz="2700" dirty="0" smtClean="0"/>
              <a:t>). </a:t>
            </a:r>
            <a:endParaRPr lang="en-US" sz="2700" dirty="0" smtClean="0"/>
          </a:p>
          <a:p>
            <a:pPr marL="0" indent="0" algn="just">
              <a:buNone/>
            </a:pPr>
            <a:r>
              <a:rPr lang="ru-RU" sz="2700" dirty="0" smtClean="0"/>
              <a:t>При </a:t>
            </a:r>
            <a:r>
              <a:rPr lang="ru-RU" sz="2700" dirty="0"/>
              <a:t>работе с бесконечными </a:t>
            </a:r>
            <a:r>
              <a:rPr lang="ru-RU" sz="2700" dirty="0" smtClean="0"/>
              <a:t>итераторами некоторые </a:t>
            </a:r>
            <a:r>
              <a:rPr lang="ru-RU" sz="2700" dirty="0"/>
              <a:t>встроенные функции зацикливаются</a:t>
            </a:r>
            <a:r>
              <a:rPr lang="ru-RU" sz="2700" dirty="0" smtClean="0"/>
              <a:t>. </a:t>
            </a:r>
          </a:p>
          <a:p>
            <a:pPr marL="0" indent="0" algn="just">
              <a:buNone/>
            </a:pPr>
            <a:r>
              <a:rPr lang="ru-RU" sz="2700" dirty="0" smtClean="0"/>
              <a:t>Например</a:t>
            </a:r>
            <a:r>
              <a:rPr lang="ru-RU" sz="2700" dirty="0"/>
              <a:t>, </a:t>
            </a:r>
            <a:r>
              <a:rPr lang="ru-RU" sz="2700" dirty="0" err="1"/>
              <a:t>max</a:t>
            </a:r>
            <a:r>
              <a:rPr lang="ru-RU" sz="2700" dirty="0"/>
              <a:t>(), </a:t>
            </a:r>
            <a:r>
              <a:rPr lang="ru-RU" sz="2700" dirty="0" err="1"/>
              <a:t>min</a:t>
            </a:r>
            <a:r>
              <a:rPr lang="ru-RU" sz="2700" dirty="0"/>
              <a:t>(), </a:t>
            </a:r>
            <a:r>
              <a:rPr lang="ru-RU" sz="2700" dirty="0" err="1"/>
              <a:t>list</a:t>
            </a:r>
            <a:r>
              <a:rPr lang="ru-RU" sz="2700" dirty="0"/>
              <a:t>(), </a:t>
            </a:r>
            <a:r>
              <a:rPr lang="ru-RU" sz="2700" dirty="0" err="1"/>
              <a:t>tuple</a:t>
            </a:r>
            <a:r>
              <a:rPr lang="ru-RU" sz="2700" dirty="0"/>
              <a:t>(), операторы </a:t>
            </a:r>
            <a:r>
              <a:rPr lang="ru-RU" sz="2700" dirty="0" err="1"/>
              <a:t>in</a:t>
            </a:r>
            <a:r>
              <a:rPr lang="ru-RU" sz="2700" dirty="0"/>
              <a:t> и </a:t>
            </a:r>
            <a:r>
              <a:rPr lang="ru-RU" sz="2700" dirty="0" err="1" smtClean="0"/>
              <a:t>not</a:t>
            </a:r>
            <a:r>
              <a:rPr lang="ru-RU" sz="2700" dirty="0" smtClean="0"/>
              <a:t> </a:t>
            </a:r>
            <a:r>
              <a:rPr lang="ru-RU" sz="2700" dirty="0" err="1" smtClean="0"/>
              <a:t>in</a:t>
            </a:r>
            <a:r>
              <a:rPr lang="ru-RU" sz="2700" dirty="0"/>
              <a:t>, а также цикл </a:t>
            </a:r>
            <a:r>
              <a:rPr lang="ru-RU" sz="2700" dirty="0" err="1"/>
              <a:t>for</a:t>
            </a:r>
            <a:r>
              <a:rPr lang="ru-RU" sz="27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315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№1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class </a:t>
            </a:r>
            <a:r>
              <a:rPr lang="en-US" dirty="0" err="1">
                <a:latin typeface="Lucida Console" pitchFamily="49" charset="0"/>
              </a:rPr>
              <a:t>infinite_iterator</a:t>
            </a:r>
            <a:r>
              <a:rPr lang="en-US" dirty="0">
                <a:latin typeface="Lucida Console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	</a:t>
            </a:r>
            <a:r>
              <a:rPr lang="en-US" dirty="0" err="1">
                <a:latin typeface="Lucida Console" pitchFamily="49" charset="0"/>
              </a:rPr>
              <a:t>def</a:t>
            </a:r>
            <a:r>
              <a:rPr lang="en-US" dirty="0">
                <a:latin typeface="Lucida Console" pitchFamily="49" charset="0"/>
              </a:rPr>
              <a:t> __</a:t>
            </a:r>
            <a:r>
              <a:rPr lang="en-US" dirty="0" err="1">
                <a:latin typeface="Lucida Console" pitchFamily="49" charset="0"/>
              </a:rPr>
              <a:t>init</a:t>
            </a:r>
            <a:r>
              <a:rPr lang="en-US" dirty="0">
                <a:latin typeface="Lucida Console" pitchFamily="49" charset="0"/>
              </a:rPr>
              <a:t>__(self):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		</a:t>
            </a:r>
            <a:r>
              <a:rPr lang="en-US" dirty="0" err="1">
                <a:latin typeface="Lucida Console" pitchFamily="49" charset="0"/>
              </a:rPr>
              <a:t>self.counter</a:t>
            </a:r>
            <a:r>
              <a:rPr lang="en-US" dirty="0">
                <a:latin typeface="Lucida Console" pitchFamily="49" charset="0"/>
              </a:rPr>
              <a:t> = </a:t>
            </a:r>
            <a:r>
              <a:rPr lang="ru-RU" dirty="0" smtClean="0">
                <a:latin typeface="Lucida Console" pitchFamily="49" charset="0"/>
              </a:rPr>
              <a:t>-</a:t>
            </a:r>
            <a:r>
              <a:rPr lang="en-US" dirty="0" smtClean="0">
                <a:latin typeface="Lucida Console" pitchFamily="49" charset="0"/>
              </a:rPr>
              <a:t>1</a:t>
            </a:r>
            <a:endParaRPr lang="en-US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	</a:t>
            </a:r>
            <a:r>
              <a:rPr lang="en-US" dirty="0" err="1">
                <a:latin typeface="Lucida Console" pitchFamily="49" charset="0"/>
              </a:rPr>
              <a:t>def</a:t>
            </a:r>
            <a:r>
              <a:rPr lang="en-US" dirty="0">
                <a:latin typeface="Lucida Console" pitchFamily="49" charset="0"/>
              </a:rPr>
              <a:t> __</a:t>
            </a:r>
            <a:r>
              <a:rPr lang="en-US" dirty="0" err="1">
                <a:latin typeface="Lucida Console" pitchFamily="49" charset="0"/>
              </a:rPr>
              <a:t>iter</a:t>
            </a:r>
            <a:r>
              <a:rPr lang="en-US" dirty="0">
                <a:latin typeface="Lucida Console" pitchFamily="49" charset="0"/>
              </a:rPr>
              <a:t>__(self):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		return self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	</a:t>
            </a:r>
            <a:r>
              <a:rPr lang="en-US" dirty="0" err="1">
                <a:latin typeface="Lucida Console" pitchFamily="49" charset="0"/>
              </a:rPr>
              <a:t>def</a:t>
            </a:r>
            <a:r>
              <a:rPr lang="en-US" dirty="0">
                <a:latin typeface="Lucida Console" pitchFamily="49" charset="0"/>
              </a:rPr>
              <a:t> __next__(self):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		</a:t>
            </a:r>
            <a:r>
              <a:rPr lang="en-US" dirty="0" err="1">
                <a:latin typeface="Lucida Console" pitchFamily="49" charset="0"/>
              </a:rPr>
              <a:t>self.counter</a:t>
            </a:r>
            <a:r>
              <a:rPr lang="en-US" dirty="0">
                <a:latin typeface="Lucida Console" pitchFamily="49" charset="0"/>
              </a:rPr>
              <a:t> += 1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		return </a:t>
            </a:r>
            <a:r>
              <a:rPr lang="en-US" dirty="0" err="1">
                <a:latin typeface="Lucida Console" pitchFamily="49" charset="0"/>
              </a:rPr>
              <a:t>self.counter</a:t>
            </a:r>
            <a:endParaRPr lang="en-US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	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it = </a:t>
            </a:r>
            <a:r>
              <a:rPr lang="en-US" dirty="0" err="1">
                <a:latin typeface="Lucida Console" pitchFamily="49" charset="0"/>
              </a:rPr>
              <a:t>infinite_iterator</a:t>
            </a:r>
            <a:r>
              <a:rPr lang="en-US" dirty="0">
                <a:latin typeface="Lucida Console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next(it)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0</a:t>
            </a:r>
            <a:endParaRPr lang="ru-RU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38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№2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class counter: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</a:t>
            </a:r>
            <a:r>
              <a:rPr lang="en-US" dirty="0" err="1" smtClean="0">
                <a:latin typeface="Lucida Console" pitchFamily="49" charset="0"/>
              </a:rPr>
              <a:t>def</a:t>
            </a:r>
            <a:r>
              <a:rPr lang="en-US" dirty="0" smtClean="0">
                <a:latin typeface="Lucida Console" pitchFamily="49" charset="0"/>
              </a:rPr>
              <a:t> </a:t>
            </a:r>
            <a:r>
              <a:rPr lang="en-US" dirty="0">
                <a:latin typeface="Lucida Console" pitchFamily="49" charset="0"/>
              </a:rPr>
              <a:t>__</a:t>
            </a:r>
            <a:r>
              <a:rPr lang="en-US" dirty="0" err="1">
                <a:latin typeface="Lucida Console" pitchFamily="49" charset="0"/>
              </a:rPr>
              <a:t>init</a:t>
            </a:r>
            <a:r>
              <a:rPr lang="en-US" dirty="0">
                <a:latin typeface="Lucida Console" pitchFamily="49" charset="0"/>
              </a:rPr>
              <a:t>__(self, maximum):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	</a:t>
            </a:r>
            <a:r>
              <a:rPr lang="en-US" dirty="0" err="1" smtClean="0">
                <a:latin typeface="Lucida Console" pitchFamily="49" charset="0"/>
              </a:rPr>
              <a:t>self.counter</a:t>
            </a:r>
            <a:r>
              <a:rPr lang="en-US" dirty="0" smtClean="0">
                <a:latin typeface="Lucida Console" pitchFamily="49" charset="0"/>
              </a:rPr>
              <a:t> </a:t>
            </a:r>
            <a:r>
              <a:rPr lang="en-US" dirty="0">
                <a:latin typeface="Lucida Console" pitchFamily="49" charset="0"/>
              </a:rPr>
              <a:t>= 1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	</a:t>
            </a:r>
            <a:r>
              <a:rPr lang="en-US" dirty="0" err="1" smtClean="0">
                <a:latin typeface="Lucida Console" pitchFamily="49" charset="0"/>
              </a:rPr>
              <a:t>self.maximum</a:t>
            </a:r>
            <a:r>
              <a:rPr lang="en-US" dirty="0" smtClean="0">
                <a:latin typeface="Lucida Console" pitchFamily="49" charset="0"/>
              </a:rPr>
              <a:t> </a:t>
            </a:r>
            <a:r>
              <a:rPr lang="en-US" dirty="0">
                <a:latin typeface="Lucida Console" pitchFamily="49" charset="0"/>
              </a:rPr>
              <a:t>= maximum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</a:t>
            </a:r>
            <a:r>
              <a:rPr lang="en-US" dirty="0" err="1" smtClean="0">
                <a:latin typeface="Lucida Console" pitchFamily="49" charset="0"/>
              </a:rPr>
              <a:t>def</a:t>
            </a:r>
            <a:r>
              <a:rPr lang="en-US" dirty="0" smtClean="0">
                <a:latin typeface="Lucida Console" pitchFamily="49" charset="0"/>
              </a:rPr>
              <a:t> </a:t>
            </a:r>
            <a:r>
              <a:rPr lang="en-US" dirty="0">
                <a:latin typeface="Lucida Console" pitchFamily="49" charset="0"/>
              </a:rPr>
              <a:t>__</a:t>
            </a:r>
            <a:r>
              <a:rPr lang="en-US" dirty="0" err="1">
                <a:latin typeface="Lucida Console" pitchFamily="49" charset="0"/>
              </a:rPr>
              <a:t>iter</a:t>
            </a:r>
            <a:r>
              <a:rPr lang="en-US" dirty="0">
                <a:latin typeface="Lucida Console" pitchFamily="49" charset="0"/>
              </a:rPr>
              <a:t>__(self):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	</a:t>
            </a:r>
            <a:r>
              <a:rPr lang="en-US" dirty="0" smtClean="0">
                <a:latin typeface="Lucida Console" pitchFamily="49" charset="0"/>
              </a:rPr>
              <a:t>return </a:t>
            </a:r>
            <a:r>
              <a:rPr lang="en-US" dirty="0">
                <a:latin typeface="Lucida Console" pitchFamily="49" charset="0"/>
              </a:rPr>
              <a:t>self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</a:t>
            </a:r>
            <a:r>
              <a:rPr lang="en-US" dirty="0" err="1" smtClean="0">
                <a:latin typeface="Lucida Console" pitchFamily="49" charset="0"/>
              </a:rPr>
              <a:t>def</a:t>
            </a:r>
            <a:r>
              <a:rPr lang="en-US" dirty="0" smtClean="0">
                <a:latin typeface="Lucida Console" pitchFamily="49" charset="0"/>
              </a:rPr>
              <a:t> </a:t>
            </a:r>
            <a:r>
              <a:rPr lang="ru-RU" dirty="0" smtClean="0">
                <a:latin typeface="Lucida Console" pitchFamily="49" charset="0"/>
              </a:rPr>
              <a:t>__</a:t>
            </a:r>
            <a:r>
              <a:rPr lang="en-US" dirty="0" smtClean="0">
                <a:latin typeface="Lucida Console" pitchFamily="49" charset="0"/>
              </a:rPr>
              <a:t>next</a:t>
            </a:r>
            <a:r>
              <a:rPr lang="ru-RU" dirty="0" smtClean="0">
                <a:latin typeface="Lucida Console" pitchFamily="49" charset="0"/>
              </a:rPr>
              <a:t>__</a:t>
            </a:r>
            <a:r>
              <a:rPr lang="en-US" dirty="0" smtClean="0">
                <a:latin typeface="Lucida Console" pitchFamily="49" charset="0"/>
              </a:rPr>
              <a:t>(self</a:t>
            </a:r>
            <a:r>
              <a:rPr lang="en-US" dirty="0">
                <a:latin typeface="Lucida Console" pitchFamily="49" charset="0"/>
              </a:rPr>
              <a:t>):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	</a:t>
            </a:r>
            <a:r>
              <a:rPr lang="en-US" dirty="0" err="1" smtClean="0">
                <a:latin typeface="Lucida Console" pitchFamily="49" charset="0"/>
              </a:rPr>
              <a:t>self.counter</a:t>
            </a:r>
            <a:r>
              <a:rPr lang="en-US" dirty="0" smtClean="0">
                <a:latin typeface="Lucida Console" pitchFamily="49" charset="0"/>
              </a:rPr>
              <a:t> </a:t>
            </a:r>
            <a:r>
              <a:rPr lang="en-US" dirty="0">
                <a:latin typeface="Lucida Console" pitchFamily="49" charset="0"/>
              </a:rPr>
              <a:t>+= 1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	</a:t>
            </a:r>
            <a:r>
              <a:rPr lang="en-US" dirty="0" smtClean="0">
                <a:latin typeface="Lucida Console" pitchFamily="49" charset="0"/>
              </a:rPr>
              <a:t>if </a:t>
            </a:r>
            <a:r>
              <a:rPr lang="en-US" dirty="0" err="1">
                <a:latin typeface="Lucida Console" pitchFamily="49" charset="0"/>
              </a:rPr>
              <a:t>self.counter</a:t>
            </a:r>
            <a:r>
              <a:rPr lang="en-US" dirty="0">
                <a:latin typeface="Lucida Console" pitchFamily="49" charset="0"/>
              </a:rPr>
              <a:t> &lt; </a:t>
            </a:r>
            <a:r>
              <a:rPr lang="en-US" dirty="0" err="1">
                <a:latin typeface="Lucida Console" pitchFamily="49" charset="0"/>
              </a:rPr>
              <a:t>self.maximum</a:t>
            </a:r>
            <a:r>
              <a:rPr lang="en-US" dirty="0">
                <a:latin typeface="Lucida Console" pitchFamily="49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		</a:t>
            </a:r>
            <a:r>
              <a:rPr lang="en-US" dirty="0" smtClean="0">
                <a:latin typeface="Lucida Console" pitchFamily="49" charset="0"/>
              </a:rPr>
              <a:t>return </a:t>
            </a:r>
            <a:r>
              <a:rPr lang="en-US" dirty="0" err="1">
                <a:latin typeface="Lucida Console" pitchFamily="49" charset="0"/>
              </a:rPr>
              <a:t>self.counter</a:t>
            </a:r>
            <a:endParaRPr lang="en-US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	</a:t>
            </a:r>
            <a:r>
              <a:rPr lang="en-US" dirty="0" smtClean="0">
                <a:latin typeface="Lucida Console" pitchFamily="49" charset="0"/>
              </a:rPr>
              <a:t>raise </a:t>
            </a:r>
            <a:r>
              <a:rPr lang="en-US" dirty="0" err="1">
                <a:latin typeface="Lucida Console" pitchFamily="49" charset="0"/>
              </a:rPr>
              <a:t>StopIteration</a:t>
            </a:r>
            <a:r>
              <a:rPr lang="en-US" dirty="0">
                <a:latin typeface="Lucida Console" pitchFamily="49" charset="0"/>
              </a:rPr>
              <a:t>()</a:t>
            </a:r>
            <a:endParaRPr lang="ru-RU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02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№2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Lucida Console" pitchFamily="49" charset="0"/>
              </a:rPr>
              <a:t>&gt;&gt;&gt; </a:t>
            </a:r>
            <a:r>
              <a:rPr lang="en-US" dirty="0">
                <a:latin typeface="Lucida Console" pitchFamily="49" charset="0"/>
              </a:rPr>
              <a:t>it = counter(4)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for x in it: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... </a:t>
            </a:r>
            <a:r>
              <a:rPr lang="ru-RU" dirty="0" smtClean="0">
                <a:latin typeface="Lucida Console" pitchFamily="49" charset="0"/>
              </a:rPr>
              <a:t>	</a:t>
            </a:r>
            <a:r>
              <a:rPr lang="en-US" dirty="0" smtClean="0">
                <a:latin typeface="Lucida Console" pitchFamily="49" charset="0"/>
              </a:rPr>
              <a:t>print</a:t>
            </a:r>
            <a:r>
              <a:rPr lang="ru-RU" dirty="0" smtClean="0">
                <a:latin typeface="Lucida Console" pitchFamily="49" charset="0"/>
              </a:rPr>
              <a:t>(</a:t>
            </a:r>
            <a:r>
              <a:rPr lang="en-US" dirty="0" smtClean="0">
                <a:latin typeface="Lucida Console" pitchFamily="49" charset="0"/>
              </a:rPr>
              <a:t>x, end=“ “)</a:t>
            </a:r>
            <a:endParaRPr lang="en-US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ru-RU" dirty="0">
                <a:latin typeface="Lucida Console" pitchFamily="49" charset="0"/>
              </a:rPr>
              <a:t>0 1 2 3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</a:t>
            </a:r>
            <a:r>
              <a:rPr lang="en-US" dirty="0" smtClean="0">
                <a:latin typeface="Lucida Console" pitchFamily="49" charset="0"/>
              </a:rPr>
              <a:t>next(it)</a:t>
            </a:r>
            <a:endParaRPr lang="en-US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1700" dirty="0" err="1">
                <a:latin typeface="Lucida Console" pitchFamily="49" charset="0"/>
              </a:rPr>
              <a:t>Traceback</a:t>
            </a:r>
            <a:r>
              <a:rPr lang="en-US" sz="1700" dirty="0">
                <a:latin typeface="Lucida Console" pitchFamily="49" charset="0"/>
              </a:rPr>
              <a:t> (most recent call last):</a:t>
            </a:r>
          </a:p>
          <a:p>
            <a:pPr marL="0" indent="0">
              <a:buNone/>
            </a:pPr>
            <a:r>
              <a:rPr lang="en-US" sz="1700" dirty="0">
                <a:latin typeface="Lucida Console" pitchFamily="49" charset="0"/>
              </a:rPr>
              <a:t>File "&lt;pyshell#5&gt;", line 1, in &lt;module&gt;</a:t>
            </a:r>
          </a:p>
          <a:p>
            <a:pPr marL="0" indent="0">
              <a:buNone/>
            </a:pPr>
            <a:r>
              <a:rPr lang="en-US" sz="1700" dirty="0" err="1">
                <a:latin typeface="Lucida Console" pitchFamily="49" charset="0"/>
              </a:rPr>
              <a:t>it.next</a:t>
            </a:r>
            <a:r>
              <a:rPr lang="en-US" sz="1700" dirty="0">
                <a:latin typeface="Lucida Console" pitchFamily="49" charset="0"/>
              </a:rPr>
              <a:t>()</a:t>
            </a:r>
          </a:p>
          <a:p>
            <a:pPr marL="0" indent="0">
              <a:buNone/>
            </a:pPr>
            <a:r>
              <a:rPr lang="en-US" sz="1700" dirty="0">
                <a:latin typeface="Lucida Console" pitchFamily="49" charset="0"/>
              </a:rPr>
              <a:t>File </a:t>
            </a:r>
            <a:r>
              <a:rPr lang="en-US" sz="1700" dirty="0" smtClean="0">
                <a:latin typeface="Lucida Console" pitchFamily="49" charset="0"/>
              </a:rPr>
              <a:t>"example.py</a:t>
            </a:r>
            <a:r>
              <a:rPr lang="en-US" sz="1700" dirty="0">
                <a:latin typeface="Lucida Console" pitchFamily="49" charset="0"/>
              </a:rPr>
              <a:t>", line 9, in next</a:t>
            </a:r>
          </a:p>
          <a:p>
            <a:pPr marL="0" indent="0">
              <a:buNone/>
            </a:pPr>
            <a:r>
              <a:rPr lang="en-US" sz="1700" dirty="0">
                <a:latin typeface="Lucida Console" pitchFamily="49" charset="0"/>
              </a:rPr>
              <a:t>raise </a:t>
            </a:r>
            <a:r>
              <a:rPr lang="en-US" sz="1700" dirty="0" err="1">
                <a:latin typeface="Lucida Console" pitchFamily="49" charset="0"/>
              </a:rPr>
              <a:t>StopIteration</a:t>
            </a:r>
            <a:r>
              <a:rPr lang="en-US" sz="1700" dirty="0" smtClean="0">
                <a:latin typeface="Lucida Console" pitchFamily="49" charset="0"/>
              </a:rPr>
              <a:t>()</a:t>
            </a:r>
            <a:endParaRPr lang="en-US" sz="1700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88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№2-а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0000" y="1484784"/>
            <a:ext cx="7675350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>
                <a:latin typeface="Lucida Console" pitchFamily="49" charset="0"/>
              </a:rPr>
              <a:t>def</a:t>
            </a:r>
            <a:r>
              <a:rPr lang="en-US" dirty="0">
                <a:latin typeface="Lucida Console" pitchFamily="49" charset="0"/>
              </a:rPr>
              <a:t> send(self, value):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</a:t>
            </a:r>
            <a:r>
              <a:rPr lang="en-US" dirty="0" err="1" smtClean="0">
                <a:latin typeface="Lucida Console" pitchFamily="49" charset="0"/>
              </a:rPr>
              <a:t>self.counter</a:t>
            </a:r>
            <a:r>
              <a:rPr lang="en-US" dirty="0" smtClean="0">
                <a:latin typeface="Lucida Console" pitchFamily="49" charset="0"/>
              </a:rPr>
              <a:t> </a:t>
            </a:r>
            <a:r>
              <a:rPr lang="en-US" dirty="0">
                <a:latin typeface="Lucida Console" pitchFamily="49" charset="0"/>
              </a:rPr>
              <a:t>= </a:t>
            </a:r>
            <a:r>
              <a:rPr lang="en-US" dirty="0" smtClean="0">
                <a:latin typeface="Lucida Console" pitchFamily="49" charset="0"/>
              </a:rPr>
              <a:t>value</a:t>
            </a:r>
            <a:r>
              <a:rPr lang="ru-RU" dirty="0" smtClean="0">
                <a:latin typeface="Lucida Console" pitchFamily="49" charset="0"/>
              </a:rPr>
              <a:t> - </a:t>
            </a:r>
            <a:r>
              <a:rPr lang="en-US" dirty="0" smtClean="0">
                <a:latin typeface="Lucida Console" pitchFamily="49" charset="0"/>
              </a:rPr>
              <a:t>1</a:t>
            </a:r>
            <a:endParaRPr lang="en-US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</a:t>
            </a:r>
            <a:r>
              <a:rPr lang="en-US" dirty="0" smtClean="0">
                <a:latin typeface="Lucida Console" pitchFamily="49" charset="0"/>
              </a:rPr>
              <a:t>return next(self)</a:t>
            </a:r>
            <a:endParaRPr lang="ru-RU" dirty="0" smtClean="0">
              <a:latin typeface="Lucida Console" pitchFamily="49" charset="0"/>
            </a:endParaRPr>
          </a:p>
          <a:p>
            <a:pPr marL="0" indent="0">
              <a:buNone/>
            </a:pPr>
            <a:endParaRPr lang="en-US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c = counter(20)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</a:t>
            </a:r>
            <a:r>
              <a:rPr lang="en-US" dirty="0" smtClean="0">
                <a:latin typeface="Lucida Console" pitchFamily="49" charset="0"/>
              </a:rPr>
              <a:t>next(c)</a:t>
            </a:r>
            <a:endParaRPr lang="en-US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ru-RU" dirty="0">
                <a:latin typeface="Lucida Console" pitchFamily="49" charset="0"/>
              </a:rPr>
              <a:t>0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</a:t>
            </a:r>
            <a:r>
              <a:rPr lang="en-US" dirty="0" err="1">
                <a:latin typeface="Lucida Console" pitchFamily="49" charset="0"/>
              </a:rPr>
              <a:t>c.send</a:t>
            </a:r>
            <a:r>
              <a:rPr lang="en-US" dirty="0">
                <a:latin typeface="Lucida Console" pitchFamily="49" charset="0"/>
              </a:rPr>
              <a:t>(18)</a:t>
            </a:r>
          </a:p>
          <a:p>
            <a:pPr marL="0" indent="0">
              <a:buNone/>
            </a:pPr>
            <a:r>
              <a:rPr lang="ru-RU" dirty="0">
                <a:latin typeface="Lucida Console" pitchFamily="49" charset="0"/>
              </a:rPr>
              <a:t>18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next(c)</a:t>
            </a:r>
          </a:p>
          <a:p>
            <a:pPr marL="0" indent="0">
              <a:buNone/>
            </a:pPr>
            <a:r>
              <a:rPr lang="ru-RU" dirty="0">
                <a:latin typeface="Lucida Console" pitchFamily="49" charset="0"/>
              </a:rPr>
              <a:t>19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next(c)</a:t>
            </a:r>
          </a:p>
          <a:p>
            <a:pPr marL="0" indent="0">
              <a:buNone/>
            </a:pPr>
            <a:r>
              <a:rPr lang="en-US" dirty="0" err="1">
                <a:latin typeface="Lucida Console" pitchFamily="49" charset="0"/>
              </a:rPr>
              <a:t>StopIteration</a:t>
            </a:r>
            <a:endParaRPr lang="ru-RU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4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Итераторы</a:t>
            </a:r>
            <a:r>
              <a:rPr lang="ru-RU" sz="2800" dirty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C</a:t>
            </a:r>
            <a:r>
              <a:rPr lang="ru-RU" sz="2800" dirty="0" err="1"/>
              <a:t>писочные</a:t>
            </a:r>
            <a:r>
              <a:rPr lang="ru-RU" sz="2800" dirty="0"/>
              <a:t> встраивания;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Генераторные </a:t>
            </a:r>
            <a:r>
              <a:rPr lang="ru-RU" sz="2800" dirty="0"/>
              <a:t>выражения;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Генераторы</a:t>
            </a:r>
            <a:r>
              <a:rPr lang="ru-RU" sz="2800" dirty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Модуль </a:t>
            </a:r>
            <a:r>
              <a:rPr lang="en-US" sz="2800" dirty="0" err="1"/>
              <a:t>Itertools</a:t>
            </a:r>
            <a:r>
              <a:rPr lang="en-US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8925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№3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0000" y="1484784"/>
            <a:ext cx="7675350" cy="51845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class </a:t>
            </a:r>
            <a:r>
              <a:rPr lang="en-US" dirty="0" err="1">
                <a:latin typeface="Lucida Console" pitchFamily="49" charset="0"/>
              </a:rPr>
              <a:t>fibnum</a:t>
            </a:r>
            <a:r>
              <a:rPr lang="en-US" dirty="0">
                <a:latin typeface="Lucida Console" pitchFamily="49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</a:t>
            </a:r>
            <a:r>
              <a:rPr lang="en-US" dirty="0" err="1" smtClean="0">
                <a:latin typeface="Lucida Console" pitchFamily="49" charset="0"/>
              </a:rPr>
              <a:t>def</a:t>
            </a:r>
            <a:r>
              <a:rPr lang="en-US" dirty="0" smtClean="0">
                <a:latin typeface="Lucida Console" pitchFamily="49" charset="0"/>
              </a:rPr>
              <a:t> </a:t>
            </a:r>
            <a:r>
              <a:rPr lang="en-US" dirty="0">
                <a:latin typeface="Lucida Console" pitchFamily="49" charset="0"/>
              </a:rPr>
              <a:t>__</a:t>
            </a:r>
            <a:r>
              <a:rPr lang="en-US" dirty="0" err="1">
                <a:latin typeface="Lucida Console" pitchFamily="49" charset="0"/>
              </a:rPr>
              <a:t>init</a:t>
            </a:r>
            <a:r>
              <a:rPr lang="en-US" dirty="0">
                <a:latin typeface="Lucida Console" pitchFamily="49" charset="0"/>
              </a:rPr>
              <a:t>__(self):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	</a:t>
            </a:r>
            <a:r>
              <a:rPr lang="en-US" dirty="0" smtClean="0">
                <a:latin typeface="Lucida Console" pitchFamily="49" charset="0"/>
              </a:rPr>
              <a:t>self.fn1 </a:t>
            </a:r>
            <a:r>
              <a:rPr lang="en-US" dirty="0">
                <a:latin typeface="Lucida Console" pitchFamily="49" charset="0"/>
              </a:rPr>
              <a:t>= 1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	</a:t>
            </a:r>
            <a:r>
              <a:rPr lang="en-US" dirty="0" smtClean="0">
                <a:latin typeface="Lucida Console" pitchFamily="49" charset="0"/>
              </a:rPr>
              <a:t>self.fn2 </a:t>
            </a:r>
            <a:r>
              <a:rPr lang="en-US" dirty="0">
                <a:latin typeface="Lucida Console" pitchFamily="49" charset="0"/>
              </a:rPr>
              <a:t>= 1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</a:t>
            </a:r>
            <a:r>
              <a:rPr lang="en-US" dirty="0" err="1" smtClean="0">
                <a:latin typeface="Lucida Console" pitchFamily="49" charset="0"/>
              </a:rPr>
              <a:t>def</a:t>
            </a:r>
            <a:r>
              <a:rPr lang="en-US" dirty="0" smtClean="0">
                <a:latin typeface="Lucida Console" pitchFamily="49" charset="0"/>
              </a:rPr>
              <a:t> </a:t>
            </a:r>
            <a:r>
              <a:rPr lang="en-US" dirty="0">
                <a:latin typeface="Lucida Console" pitchFamily="49" charset="0"/>
              </a:rPr>
              <a:t>__</a:t>
            </a:r>
            <a:r>
              <a:rPr lang="en-US" dirty="0" err="1">
                <a:latin typeface="Lucida Console" pitchFamily="49" charset="0"/>
              </a:rPr>
              <a:t>iter</a:t>
            </a:r>
            <a:r>
              <a:rPr lang="en-US" dirty="0">
                <a:latin typeface="Lucida Console" pitchFamily="49" charset="0"/>
              </a:rPr>
              <a:t>__(self):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	</a:t>
            </a:r>
            <a:r>
              <a:rPr lang="en-US" dirty="0" smtClean="0">
                <a:latin typeface="Lucida Console" pitchFamily="49" charset="0"/>
              </a:rPr>
              <a:t>return </a:t>
            </a:r>
            <a:r>
              <a:rPr lang="en-US" dirty="0">
                <a:latin typeface="Lucida Console" pitchFamily="49" charset="0"/>
              </a:rPr>
              <a:t>self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</a:t>
            </a:r>
            <a:r>
              <a:rPr lang="en-US" dirty="0" err="1" smtClean="0">
                <a:latin typeface="Lucida Console" pitchFamily="49" charset="0"/>
              </a:rPr>
              <a:t>def</a:t>
            </a:r>
            <a:r>
              <a:rPr lang="en-US" dirty="0" smtClean="0">
                <a:latin typeface="Lucida Console" pitchFamily="49" charset="0"/>
              </a:rPr>
              <a:t> </a:t>
            </a:r>
            <a:r>
              <a:rPr lang="ru-RU" dirty="0" smtClean="0">
                <a:latin typeface="Lucida Console" pitchFamily="49" charset="0"/>
              </a:rPr>
              <a:t>__</a:t>
            </a:r>
            <a:r>
              <a:rPr lang="en-US" dirty="0" smtClean="0">
                <a:latin typeface="Lucida Console" pitchFamily="49" charset="0"/>
              </a:rPr>
              <a:t>next</a:t>
            </a:r>
            <a:r>
              <a:rPr lang="ru-RU" dirty="0" smtClean="0">
                <a:latin typeface="Lucida Console" pitchFamily="49" charset="0"/>
              </a:rPr>
              <a:t>__</a:t>
            </a:r>
            <a:r>
              <a:rPr lang="en-US" dirty="0" smtClean="0">
                <a:latin typeface="Lucida Console" pitchFamily="49" charset="0"/>
              </a:rPr>
              <a:t>(self</a:t>
            </a:r>
            <a:r>
              <a:rPr lang="en-US" dirty="0">
                <a:latin typeface="Lucida Console" pitchFamily="49" charset="0"/>
              </a:rPr>
              <a:t>):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	</a:t>
            </a:r>
            <a:r>
              <a:rPr lang="en-US" dirty="0" smtClean="0">
                <a:latin typeface="Lucida Console" pitchFamily="49" charset="0"/>
              </a:rPr>
              <a:t>oldfn2 </a:t>
            </a:r>
            <a:r>
              <a:rPr lang="en-US" dirty="0">
                <a:latin typeface="Lucida Console" pitchFamily="49" charset="0"/>
              </a:rPr>
              <a:t>= self.fn2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	</a:t>
            </a:r>
            <a:r>
              <a:rPr lang="en-US" dirty="0" smtClean="0">
                <a:latin typeface="Lucida Console" pitchFamily="49" charset="0"/>
              </a:rPr>
              <a:t>self.fn2 </a:t>
            </a:r>
            <a:r>
              <a:rPr lang="en-US" dirty="0">
                <a:latin typeface="Lucida Console" pitchFamily="49" charset="0"/>
              </a:rPr>
              <a:t>= </a:t>
            </a:r>
            <a:r>
              <a:rPr lang="en-US" dirty="0" smtClean="0">
                <a:latin typeface="Lucida Console" pitchFamily="49" charset="0"/>
              </a:rPr>
              <a:t>self.fn1</a:t>
            </a:r>
            <a:endParaRPr lang="en-US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	</a:t>
            </a:r>
            <a:r>
              <a:rPr lang="en-US" dirty="0" smtClean="0">
                <a:latin typeface="Lucida Console" pitchFamily="49" charset="0"/>
              </a:rPr>
              <a:t>self.fn1 </a:t>
            </a:r>
            <a:r>
              <a:rPr lang="en-US" dirty="0">
                <a:latin typeface="Lucida Console" pitchFamily="49" charset="0"/>
              </a:rPr>
              <a:t>+= oldfn2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	</a:t>
            </a:r>
            <a:r>
              <a:rPr lang="en-US" dirty="0" smtClean="0">
                <a:latin typeface="Lucida Console" pitchFamily="49" charset="0"/>
              </a:rPr>
              <a:t>return oldfn2</a:t>
            </a:r>
            <a:endParaRPr lang="en-US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Lucida Console" pitchFamily="49" charset="0"/>
              </a:rPr>
              <a:t>for</a:t>
            </a:r>
            <a:r>
              <a:rPr lang="ru-RU" dirty="0" smtClean="0">
                <a:latin typeface="Lucida Console" pitchFamily="49" charset="0"/>
              </a:rPr>
              <a:t> </a:t>
            </a:r>
            <a:r>
              <a:rPr lang="en-US" dirty="0" err="1" smtClean="0">
                <a:latin typeface="Lucida Console" pitchFamily="49" charset="0"/>
              </a:rPr>
              <a:t>i</a:t>
            </a:r>
            <a:r>
              <a:rPr lang="en-US" dirty="0" smtClean="0">
                <a:latin typeface="Lucida Console" pitchFamily="49" charset="0"/>
              </a:rPr>
              <a:t> </a:t>
            </a:r>
            <a:r>
              <a:rPr lang="en-US" dirty="0">
                <a:latin typeface="Lucida Console" pitchFamily="49" charset="0"/>
              </a:rPr>
              <a:t>in </a:t>
            </a:r>
            <a:r>
              <a:rPr lang="en-US" dirty="0" err="1">
                <a:latin typeface="Lucida Console" pitchFamily="49" charset="0"/>
              </a:rPr>
              <a:t>fibnum</a:t>
            </a:r>
            <a:r>
              <a:rPr lang="en-US" dirty="0">
                <a:latin typeface="Lucida Console" pitchFamily="49" charset="0"/>
              </a:rPr>
              <a:t>():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</a:t>
            </a:r>
            <a:r>
              <a:rPr lang="en-US" dirty="0" smtClean="0">
                <a:latin typeface="Lucida Console" pitchFamily="49" charset="0"/>
              </a:rPr>
              <a:t>print</a:t>
            </a:r>
            <a:r>
              <a:rPr lang="ru-RU" dirty="0" smtClean="0">
                <a:latin typeface="Lucida Console" pitchFamily="49" charset="0"/>
              </a:rPr>
              <a:t>(</a:t>
            </a:r>
            <a:r>
              <a:rPr lang="en-US" dirty="0" err="1" smtClean="0">
                <a:latin typeface="Lucida Console" pitchFamily="49" charset="0"/>
              </a:rPr>
              <a:t>i</a:t>
            </a:r>
            <a:r>
              <a:rPr lang="en-US" dirty="0" smtClean="0">
                <a:latin typeface="Lucida Console" pitchFamily="49" charset="0"/>
              </a:rPr>
              <a:t>, end=“ “</a:t>
            </a:r>
            <a:r>
              <a:rPr lang="ru-RU" dirty="0" smtClean="0">
                <a:latin typeface="Lucida Console" pitchFamily="49" charset="0"/>
              </a:rPr>
              <a:t>)</a:t>
            </a:r>
            <a:endParaRPr lang="en-US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</a:t>
            </a:r>
            <a:r>
              <a:rPr lang="en-US" dirty="0" smtClean="0">
                <a:latin typeface="Lucida Console" pitchFamily="49" charset="0"/>
              </a:rPr>
              <a:t>if </a:t>
            </a:r>
            <a:r>
              <a:rPr lang="en-US" dirty="0" err="1">
                <a:latin typeface="Lucida Console" pitchFamily="49" charset="0"/>
              </a:rPr>
              <a:t>i</a:t>
            </a:r>
            <a:r>
              <a:rPr lang="en-US" dirty="0">
                <a:latin typeface="Lucida Console" pitchFamily="49" charset="0"/>
              </a:rPr>
              <a:t> &gt; 50: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	</a:t>
            </a:r>
            <a:r>
              <a:rPr lang="en-US" dirty="0" smtClean="0">
                <a:latin typeface="Lucida Console" pitchFamily="49" charset="0"/>
              </a:rPr>
              <a:t>break</a:t>
            </a:r>
            <a:endParaRPr lang="en-US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ru-RU" dirty="0">
                <a:latin typeface="Lucida Console" pitchFamily="49" charset="0"/>
              </a:rPr>
              <a:t>1 1 2 3 5 8 13 21 34 55</a:t>
            </a:r>
          </a:p>
        </p:txBody>
      </p:sp>
    </p:spTree>
    <p:extLst>
      <p:ext uri="{BB962C8B-B14F-4D97-AF65-F5344CB8AC3E}">
        <p14:creationId xmlns:p14="http://schemas.microsoft.com/office/powerpoint/2010/main" val="404677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№4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0000" y="1556792"/>
            <a:ext cx="7675350" cy="46201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Lucida Console" pitchFamily="49" charset="0"/>
                <a:ea typeface="Adobe Fangsong Std R" pitchFamily="18" charset="-128"/>
              </a:rPr>
              <a:t>class </a:t>
            </a:r>
            <a:r>
              <a:rPr lang="en-US" dirty="0" err="1">
                <a:latin typeface="Lucida Console" pitchFamily="49" charset="0"/>
                <a:ea typeface="Adobe Fangsong Std R" pitchFamily="18" charset="-128"/>
              </a:rPr>
              <a:t>simple_ints</a:t>
            </a:r>
            <a:r>
              <a:rPr lang="en-US" dirty="0">
                <a:latin typeface="Lucida Console" pitchFamily="49" charset="0"/>
                <a:ea typeface="Adobe Fangsong Std R" pitchFamily="18" charset="-128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  <a:ea typeface="Adobe Fangsong Std R" pitchFamily="18" charset="-128"/>
              </a:rPr>
              <a:t>	</a:t>
            </a:r>
            <a:r>
              <a:rPr lang="en-US" dirty="0" err="1" smtClean="0">
                <a:latin typeface="Lucida Console" pitchFamily="49" charset="0"/>
                <a:ea typeface="Adobe Fangsong Std R" pitchFamily="18" charset="-128"/>
              </a:rPr>
              <a:t>def</a:t>
            </a:r>
            <a:r>
              <a:rPr lang="en-US" dirty="0" smtClean="0">
                <a:latin typeface="Lucida Console" pitchFamily="49" charset="0"/>
                <a:ea typeface="Adobe Fangsong Std R" pitchFamily="18" charset="-128"/>
              </a:rPr>
              <a:t> </a:t>
            </a:r>
            <a:r>
              <a:rPr lang="en-US" dirty="0">
                <a:latin typeface="Lucida Console" pitchFamily="49" charset="0"/>
                <a:ea typeface="Adobe Fangsong Std R" pitchFamily="18" charset="-128"/>
              </a:rPr>
              <a:t>__</a:t>
            </a:r>
            <a:r>
              <a:rPr lang="en-US" dirty="0" err="1">
                <a:latin typeface="Lucida Console" pitchFamily="49" charset="0"/>
                <a:ea typeface="Adobe Fangsong Std R" pitchFamily="18" charset="-128"/>
              </a:rPr>
              <a:t>init</a:t>
            </a:r>
            <a:r>
              <a:rPr lang="en-US" dirty="0">
                <a:latin typeface="Lucida Console" pitchFamily="49" charset="0"/>
                <a:ea typeface="Adobe Fangsong Std R" pitchFamily="18" charset="-128"/>
              </a:rPr>
              <a:t>__(self):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  <a:ea typeface="Adobe Fangsong Std R" pitchFamily="18" charset="-128"/>
              </a:rPr>
              <a:t>		</a:t>
            </a:r>
            <a:r>
              <a:rPr lang="en-US" dirty="0" err="1" smtClean="0">
                <a:latin typeface="Lucida Console" pitchFamily="49" charset="0"/>
                <a:ea typeface="Adobe Fangsong Std R" pitchFamily="18" charset="-128"/>
              </a:rPr>
              <a:t>self.num</a:t>
            </a:r>
            <a:r>
              <a:rPr lang="en-US" dirty="0" smtClean="0">
                <a:latin typeface="Lucida Console" pitchFamily="49" charset="0"/>
                <a:ea typeface="Adobe Fangsong Std R" pitchFamily="18" charset="-128"/>
              </a:rPr>
              <a:t> </a:t>
            </a:r>
            <a:r>
              <a:rPr lang="en-US" dirty="0">
                <a:latin typeface="Lucida Console" pitchFamily="49" charset="0"/>
                <a:ea typeface="Adobe Fangsong Std R" pitchFamily="18" charset="-128"/>
              </a:rPr>
              <a:t>= 1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  <a:ea typeface="Adobe Fangsong Std R" pitchFamily="18" charset="-128"/>
              </a:rPr>
              <a:t>	</a:t>
            </a:r>
            <a:r>
              <a:rPr lang="en-US" dirty="0" err="1" smtClean="0">
                <a:latin typeface="Lucida Console" pitchFamily="49" charset="0"/>
                <a:ea typeface="Adobe Fangsong Std R" pitchFamily="18" charset="-128"/>
              </a:rPr>
              <a:t>def</a:t>
            </a:r>
            <a:r>
              <a:rPr lang="en-US" dirty="0" smtClean="0">
                <a:latin typeface="Lucida Console" pitchFamily="49" charset="0"/>
                <a:ea typeface="Adobe Fangsong Std R" pitchFamily="18" charset="-128"/>
              </a:rPr>
              <a:t> </a:t>
            </a:r>
            <a:r>
              <a:rPr lang="en-US" dirty="0">
                <a:latin typeface="Lucida Console" pitchFamily="49" charset="0"/>
                <a:ea typeface="Adobe Fangsong Std R" pitchFamily="18" charset="-128"/>
              </a:rPr>
              <a:t>__</a:t>
            </a:r>
            <a:r>
              <a:rPr lang="en-US" dirty="0" err="1">
                <a:latin typeface="Lucida Console" pitchFamily="49" charset="0"/>
                <a:ea typeface="Adobe Fangsong Std R" pitchFamily="18" charset="-128"/>
              </a:rPr>
              <a:t>iter</a:t>
            </a:r>
            <a:r>
              <a:rPr lang="en-US" dirty="0">
                <a:latin typeface="Lucida Console" pitchFamily="49" charset="0"/>
                <a:ea typeface="Adobe Fangsong Std R" pitchFamily="18" charset="-128"/>
              </a:rPr>
              <a:t>__(self):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  <a:ea typeface="Adobe Fangsong Std R" pitchFamily="18" charset="-128"/>
              </a:rPr>
              <a:t>		</a:t>
            </a:r>
            <a:r>
              <a:rPr lang="en-US" dirty="0" smtClean="0">
                <a:latin typeface="Lucida Console" pitchFamily="49" charset="0"/>
                <a:ea typeface="Adobe Fangsong Std R" pitchFamily="18" charset="-128"/>
              </a:rPr>
              <a:t>return </a:t>
            </a:r>
            <a:r>
              <a:rPr lang="en-US" dirty="0">
                <a:latin typeface="Lucida Console" pitchFamily="49" charset="0"/>
                <a:ea typeface="Adobe Fangsong Std R" pitchFamily="18" charset="-128"/>
              </a:rPr>
              <a:t>self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  <a:ea typeface="Adobe Fangsong Std R" pitchFamily="18" charset="-128"/>
              </a:rPr>
              <a:t>	</a:t>
            </a:r>
            <a:r>
              <a:rPr lang="en-US" dirty="0" err="1" smtClean="0">
                <a:latin typeface="Lucida Console" pitchFamily="49" charset="0"/>
                <a:ea typeface="Adobe Fangsong Std R" pitchFamily="18" charset="-128"/>
              </a:rPr>
              <a:t>def</a:t>
            </a:r>
            <a:r>
              <a:rPr lang="en-US" dirty="0" smtClean="0">
                <a:latin typeface="Lucida Console" pitchFamily="49" charset="0"/>
                <a:ea typeface="Adobe Fangsong Std R" pitchFamily="18" charset="-128"/>
              </a:rPr>
              <a:t> </a:t>
            </a:r>
            <a:r>
              <a:rPr lang="ru-RU" dirty="0" smtClean="0">
                <a:latin typeface="Lucida Console" pitchFamily="49" charset="0"/>
                <a:ea typeface="Adobe Fangsong Std R" pitchFamily="18" charset="-128"/>
              </a:rPr>
              <a:t>__</a:t>
            </a:r>
            <a:r>
              <a:rPr lang="en-US" dirty="0" smtClean="0">
                <a:latin typeface="Lucida Console" pitchFamily="49" charset="0"/>
                <a:ea typeface="Adobe Fangsong Std R" pitchFamily="18" charset="-128"/>
              </a:rPr>
              <a:t>next</a:t>
            </a:r>
            <a:r>
              <a:rPr lang="ru-RU" dirty="0" smtClean="0">
                <a:latin typeface="Lucida Console" pitchFamily="49" charset="0"/>
                <a:ea typeface="Adobe Fangsong Std R" pitchFamily="18" charset="-128"/>
              </a:rPr>
              <a:t>__</a:t>
            </a:r>
            <a:r>
              <a:rPr lang="en-US" dirty="0" smtClean="0">
                <a:latin typeface="Lucida Console" pitchFamily="49" charset="0"/>
                <a:ea typeface="Adobe Fangsong Std R" pitchFamily="18" charset="-128"/>
              </a:rPr>
              <a:t>(self</a:t>
            </a:r>
            <a:r>
              <a:rPr lang="en-US" dirty="0">
                <a:latin typeface="Lucida Console" pitchFamily="49" charset="0"/>
                <a:ea typeface="Adobe Fangsong Std R" pitchFamily="18" charset="-128"/>
              </a:rPr>
              <a:t>):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  <a:ea typeface="Adobe Fangsong Std R" pitchFamily="18" charset="-128"/>
              </a:rPr>
              <a:t>		</a:t>
            </a:r>
            <a:r>
              <a:rPr lang="en-US" dirty="0" smtClean="0">
                <a:latin typeface="Lucida Console" pitchFamily="49" charset="0"/>
                <a:ea typeface="Adobe Fangsong Std R" pitchFamily="18" charset="-128"/>
              </a:rPr>
              <a:t>while </a:t>
            </a:r>
            <a:r>
              <a:rPr lang="en-US" dirty="0">
                <a:latin typeface="Lucida Console" pitchFamily="49" charset="0"/>
                <a:ea typeface="Adobe Fangsong Std R" pitchFamily="18" charset="-128"/>
              </a:rPr>
              <a:t>True: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  <a:ea typeface="Adobe Fangsong Std R" pitchFamily="18" charset="-128"/>
              </a:rPr>
              <a:t>			</a:t>
            </a:r>
            <a:r>
              <a:rPr lang="en-US" dirty="0" err="1" smtClean="0">
                <a:latin typeface="Lucida Console" pitchFamily="49" charset="0"/>
                <a:ea typeface="Adobe Fangsong Std R" pitchFamily="18" charset="-128"/>
              </a:rPr>
              <a:t>self.num</a:t>
            </a:r>
            <a:r>
              <a:rPr lang="en-US" dirty="0" smtClean="0">
                <a:latin typeface="Lucida Console" pitchFamily="49" charset="0"/>
                <a:ea typeface="Adobe Fangsong Std R" pitchFamily="18" charset="-128"/>
              </a:rPr>
              <a:t> </a:t>
            </a:r>
            <a:r>
              <a:rPr lang="en-US" dirty="0">
                <a:latin typeface="Lucida Console" pitchFamily="49" charset="0"/>
                <a:ea typeface="Adobe Fangsong Std R" pitchFamily="18" charset="-128"/>
              </a:rPr>
              <a:t>+= 1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  <a:ea typeface="Adobe Fangsong Std R" pitchFamily="18" charset="-128"/>
              </a:rPr>
              <a:t>			</a:t>
            </a:r>
            <a:r>
              <a:rPr lang="en-US" dirty="0" smtClean="0">
                <a:latin typeface="Lucida Console" pitchFamily="49" charset="0"/>
                <a:ea typeface="Adobe Fangsong Std R" pitchFamily="18" charset="-128"/>
              </a:rPr>
              <a:t>for </a:t>
            </a:r>
            <a:r>
              <a:rPr lang="en-US" dirty="0">
                <a:latin typeface="Lucida Console" pitchFamily="49" charset="0"/>
                <a:ea typeface="Adobe Fangsong Std R" pitchFamily="18" charset="-128"/>
              </a:rPr>
              <a:t>x in </a:t>
            </a:r>
            <a:r>
              <a:rPr lang="en-US" dirty="0" smtClean="0">
                <a:latin typeface="Lucida Console" pitchFamily="49" charset="0"/>
                <a:ea typeface="Adobe Fangsong Std R" pitchFamily="18" charset="-128"/>
              </a:rPr>
              <a:t>range(2,self.num//2+1</a:t>
            </a:r>
            <a:r>
              <a:rPr lang="en-US" dirty="0">
                <a:latin typeface="Lucida Console" pitchFamily="49" charset="0"/>
                <a:ea typeface="Adobe Fangsong Std R" pitchFamily="18" charset="-128"/>
              </a:rPr>
              <a:t>):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  <a:ea typeface="Adobe Fangsong Std R" pitchFamily="18" charset="-128"/>
              </a:rPr>
              <a:t>				</a:t>
            </a:r>
            <a:r>
              <a:rPr lang="en-US" dirty="0" smtClean="0">
                <a:latin typeface="Lucida Console" pitchFamily="49" charset="0"/>
                <a:ea typeface="Adobe Fangsong Std R" pitchFamily="18" charset="-128"/>
              </a:rPr>
              <a:t>if </a:t>
            </a:r>
            <a:r>
              <a:rPr lang="en-US" dirty="0" err="1">
                <a:latin typeface="Lucida Console" pitchFamily="49" charset="0"/>
                <a:ea typeface="Adobe Fangsong Std R" pitchFamily="18" charset="-128"/>
              </a:rPr>
              <a:t>self.num</a:t>
            </a:r>
            <a:r>
              <a:rPr lang="en-US" dirty="0">
                <a:latin typeface="Lucida Console" pitchFamily="49" charset="0"/>
                <a:ea typeface="Adobe Fangsong Std R" pitchFamily="18" charset="-128"/>
              </a:rPr>
              <a:t> % x == 0: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  <a:ea typeface="Adobe Fangsong Std R" pitchFamily="18" charset="-128"/>
              </a:rPr>
              <a:t>					</a:t>
            </a:r>
            <a:r>
              <a:rPr lang="en-US" dirty="0" smtClean="0">
                <a:latin typeface="Lucida Console" pitchFamily="49" charset="0"/>
                <a:ea typeface="Adobe Fangsong Std R" pitchFamily="18" charset="-128"/>
              </a:rPr>
              <a:t>break</a:t>
            </a:r>
            <a:endParaRPr lang="en-US" dirty="0">
              <a:latin typeface="Lucida Console" pitchFamily="49" charset="0"/>
              <a:ea typeface="Adobe Fangsong Std R" pitchFamily="18" charset="-128"/>
            </a:endParaRP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  <a:ea typeface="Adobe Fangsong Std R" pitchFamily="18" charset="-128"/>
              </a:rPr>
              <a:t>			</a:t>
            </a:r>
            <a:r>
              <a:rPr lang="en-US" dirty="0" smtClean="0">
                <a:latin typeface="Lucida Console" pitchFamily="49" charset="0"/>
                <a:ea typeface="Adobe Fangsong Std R" pitchFamily="18" charset="-128"/>
              </a:rPr>
              <a:t>else</a:t>
            </a:r>
            <a:r>
              <a:rPr lang="en-US" dirty="0">
                <a:latin typeface="Lucida Console" pitchFamily="49" charset="0"/>
                <a:ea typeface="Adobe Fangsong Std R" pitchFamily="18" charset="-128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  <a:ea typeface="Adobe Fangsong Std R" pitchFamily="18" charset="-128"/>
              </a:rPr>
              <a:t>				</a:t>
            </a:r>
            <a:r>
              <a:rPr lang="en-US" dirty="0" smtClean="0">
                <a:latin typeface="Lucida Console" pitchFamily="49" charset="0"/>
                <a:ea typeface="Adobe Fangsong Std R" pitchFamily="18" charset="-128"/>
              </a:rPr>
              <a:t>return </a:t>
            </a:r>
            <a:r>
              <a:rPr lang="en-US" dirty="0" err="1">
                <a:latin typeface="Lucida Console" pitchFamily="49" charset="0"/>
                <a:ea typeface="Adobe Fangsong Std R" pitchFamily="18" charset="-128"/>
              </a:rPr>
              <a:t>self.num</a:t>
            </a:r>
            <a:endParaRPr lang="ru-RU" dirty="0">
              <a:latin typeface="Lucida Console" pitchFamily="49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608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class </a:t>
            </a:r>
            <a:r>
              <a:rPr lang="en-US" dirty="0" err="1">
                <a:latin typeface="Lucida Console" pitchFamily="49" charset="0"/>
              </a:rPr>
              <a:t>cycle_iter</a:t>
            </a:r>
            <a:r>
              <a:rPr lang="en-US" dirty="0">
                <a:latin typeface="Lucida Console" pitchFamily="49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</a:t>
            </a:r>
            <a:r>
              <a:rPr lang="en-US" dirty="0" err="1" smtClean="0">
                <a:latin typeface="Lucida Console" pitchFamily="49" charset="0"/>
              </a:rPr>
              <a:t>def</a:t>
            </a:r>
            <a:r>
              <a:rPr lang="en-US" dirty="0" smtClean="0">
                <a:latin typeface="Lucida Console" pitchFamily="49" charset="0"/>
              </a:rPr>
              <a:t> </a:t>
            </a:r>
            <a:r>
              <a:rPr lang="en-US" dirty="0">
                <a:latin typeface="Lucida Console" pitchFamily="49" charset="0"/>
              </a:rPr>
              <a:t>__</a:t>
            </a:r>
            <a:r>
              <a:rPr lang="en-US" dirty="0" err="1">
                <a:latin typeface="Lucida Console" pitchFamily="49" charset="0"/>
              </a:rPr>
              <a:t>init</a:t>
            </a:r>
            <a:r>
              <a:rPr lang="en-US" dirty="0">
                <a:latin typeface="Lucida Console" pitchFamily="49" charset="0"/>
              </a:rPr>
              <a:t>__(self, L):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	</a:t>
            </a:r>
            <a:r>
              <a:rPr lang="en-US" dirty="0" err="1" smtClean="0">
                <a:latin typeface="Lucida Console" pitchFamily="49" charset="0"/>
              </a:rPr>
              <a:t>self.L</a:t>
            </a:r>
            <a:r>
              <a:rPr lang="en-US" dirty="0" smtClean="0">
                <a:latin typeface="Lucida Console" pitchFamily="49" charset="0"/>
              </a:rPr>
              <a:t> </a:t>
            </a:r>
            <a:r>
              <a:rPr lang="en-US" dirty="0">
                <a:latin typeface="Lucida Console" pitchFamily="49" charset="0"/>
              </a:rPr>
              <a:t>= L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	</a:t>
            </a:r>
            <a:r>
              <a:rPr lang="en-US" dirty="0" err="1" smtClean="0">
                <a:latin typeface="Lucida Console" pitchFamily="49" charset="0"/>
              </a:rPr>
              <a:t>self.index</a:t>
            </a:r>
            <a:r>
              <a:rPr lang="en-US" dirty="0" smtClean="0">
                <a:latin typeface="Lucida Console" pitchFamily="49" charset="0"/>
              </a:rPr>
              <a:t> </a:t>
            </a:r>
            <a:r>
              <a:rPr lang="en-US" dirty="0">
                <a:latin typeface="Lucida Console" pitchFamily="49" charset="0"/>
              </a:rPr>
              <a:t>= 1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</a:t>
            </a:r>
            <a:r>
              <a:rPr lang="en-US" dirty="0" err="1" smtClean="0">
                <a:latin typeface="Lucida Console" pitchFamily="49" charset="0"/>
              </a:rPr>
              <a:t>def</a:t>
            </a:r>
            <a:r>
              <a:rPr lang="en-US" dirty="0" smtClean="0">
                <a:latin typeface="Lucida Console" pitchFamily="49" charset="0"/>
              </a:rPr>
              <a:t> </a:t>
            </a:r>
            <a:r>
              <a:rPr lang="en-US" dirty="0">
                <a:latin typeface="Lucida Console" pitchFamily="49" charset="0"/>
              </a:rPr>
              <a:t>__</a:t>
            </a:r>
            <a:r>
              <a:rPr lang="en-US" dirty="0" err="1">
                <a:latin typeface="Lucida Console" pitchFamily="49" charset="0"/>
              </a:rPr>
              <a:t>iter</a:t>
            </a:r>
            <a:r>
              <a:rPr lang="en-US" dirty="0">
                <a:latin typeface="Lucida Console" pitchFamily="49" charset="0"/>
              </a:rPr>
              <a:t>__(self):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	</a:t>
            </a:r>
            <a:r>
              <a:rPr lang="en-US" dirty="0" smtClean="0">
                <a:latin typeface="Lucida Console" pitchFamily="49" charset="0"/>
              </a:rPr>
              <a:t>return </a:t>
            </a:r>
            <a:r>
              <a:rPr lang="en-US" dirty="0">
                <a:latin typeface="Lucida Console" pitchFamily="49" charset="0"/>
              </a:rPr>
              <a:t>self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</a:t>
            </a:r>
            <a:r>
              <a:rPr lang="en-US" dirty="0" err="1" smtClean="0">
                <a:latin typeface="Lucida Console" pitchFamily="49" charset="0"/>
              </a:rPr>
              <a:t>def</a:t>
            </a:r>
            <a:r>
              <a:rPr lang="en-US" dirty="0" smtClean="0">
                <a:latin typeface="Lucida Console" pitchFamily="49" charset="0"/>
              </a:rPr>
              <a:t> </a:t>
            </a:r>
            <a:r>
              <a:rPr lang="ru-RU" dirty="0" smtClean="0">
                <a:latin typeface="Lucida Console" pitchFamily="49" charset="0"/>
              </a:rPr>
              <a:t>__</a:t>
            </a:r>
            <a:r>
              <a:rPr lang="en-US" dirty="0" smtClean="0">
                <a:latin typeface="Lucida Console" pitchFamily="49" charset="0"/>
              </a:rPr>
              <a:t>next</a:t>
            </a:r>
            <a:r>
              <a:rPr lang="ru-RU" dirty="0" smtClean="0">
                <a:latin typeface="Lucida Console" pitchFamily="49" charset="0"/>
              </a:rPr>
              <a:t>__</a:t>
            </a:r>
            <a:r>
              <a:rPr lang="en-US" dirty="0" smtClean="0">
                <a:latin typeface="Lucida Console" pitchFamily="49" charset="0"/>
              </a:rPr>
              <a:t>(self</a:t>
            </a:r>
            <a:r>
              <a:rPr lang="en-US" dirty="0">
                <a:latin typeface="Lucida Console" pitchFamily="49" charset="0"/>
              </a:rPr>
              <a:t>):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	</a:t>
            </a:r>
            <a:r>
              <a:rPr lang="en-US" dirty="0" smtClean="0">
                <a:latin typeface="Lucida Console" pitchFamily="49" charset="0"/>
              </a:rPr>
              <a:t>if </a:t>
            </a:r>
            <a:r>
              <a:rPr lang="en-US" dirty="0" err="1">
                <a:latin typeface="Lucida Console" pitchFamily="49" charset="0"/>
              </a:rPr>
              <a:t>len</a:t>
            </a:r>
            <a:r>
              <a:rPr lang="en-US" dirty="0">
                <a:latin typeface="Lucida Console" pitchFamily="49" charset="0"/>
              </a:rPr>
              <a:t>(</a:t>
            </a:r>
            <a:r>
              <a:rPr lang="en-US" dirty="0" err="1">
                <a:latin typeface="Lucida Console" pitchFamily="49" charset="0"/>
              </a:rPr>
              <a:t>self.L</a:t>
            </a:r>
            <a:r>
              <a:rPr lang="en-US" dirty="0">
                <a:latin typeface="Lucida Console" pitchFamily="49" charset="0"/>
              </a:rPr>
              <a:t>) == 0: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		</a:t>
            </a:r>
            <a:r>
              <a:rPr lang="en-US" dirty="0" smtClean="0">
                <a:latin typeface="Lucida Console" pitchFamily="49" charset="0"/>
              </a:rPr>
              <a:t>raise </a:t>
            </a:r>
            <a:r>
              <a:rPr lang="en-US" dirty="0" err="1">
                <a:latin typeface="Lucida Console" pitchFamily="49" charset="0"/>
              </a:rPr>
              <a:t>StopIteration</a:t>
            </a:r>
            <a:r>
              <a:rPr lang="en-US" dirty="0">
                <a:latin typeface="Lucida Console" pitchFamily="49" charset="0"/>
              </a:rPr>
              <a:t>()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	</a:t>
            </a:r>
            <a:r>
              <a:rPr lang="en-US" dirty="0" err="1" smtClean="0">
                <a:latin typeface="Lucida Console" pitchFamily="49" charset="0"/>
              </a:rPr>
              <a:t>self.index</a:t>
            </a:r>
            <a:r>
              <a:rPr lang="en-US" dirty="0" smtClean="0">
                <a:latin typeface="Lucida Console" pitchFamily="49" charset="0"/>
              </a:rPr>
              <a:t> </a:t>
            </a:r>
            <a:r>
              <a:rPr lang="en-US" dirty="0">
                <a:latin typeface="Lucida Console" pitchFamily="49" charset="0"/>
              </a:rPr>
              <a:t>+= 1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	</a:t>
            </a:r>
            <a:r>
              <a:rPr lang="en-US" dirty="0" smtClean="0">
                <a:latin typeface="Lucida Console" pitchFamily="49" charset="0"/>
              </a:rPr>
              <a:t>if </a:t>
            </a:r>
            <a:r>
              <a:rPr lang="en-US" dirty="0" err="1">
                <a:latin typeface="Lucida Console" pitchFamily="49" charset="0"/>
              </a:rPr>
              <a:t>self.index</a:t>
            </a:r>
            <a:r>
              <a:rPr lang="en-US" dirty="0">
                <a:latin typeface="Lucida Console" pitchFamily="49" charset="0"/>
              </a:rPr>
              <a:t> &gt;= </a:t>
            </a:r>
            <a:r>
              <a:rPr lang="en-US" dirty="0" err="1">
                <a:latin typeface="Lucida Console" pitchFamily="49" charset="0"/>
              </a:rPr>
              <a:t>len</a:t>
            </a:r>
            <a:r>
              <a:rPr lang="en-US" dirty="0">
                <a:latin typeface="Lucida Console" pitchFamily="49" charset="0"/>
              </a:rPr>
              <a:t>(</a:t>
            </a:r>
            <a:r>
              <a:rPr lang="en-US" dirty="0" err="1">
                <a:latin typeface="Lucida Console" pitchFamily="49" charset="0"/>
              </a:rPr>
              <a:t>self.L</a:t>
            </a:r>
            <a:r>
              <a:rPr lang="en-US" dirty="0">
                <a:latin typeface="Lucida Console" pitchFamily="49" charset="0"/>
              </a:rPr>
              <a:t>):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		</a:t>
            </a:r>
            <a:r>
              <a:rPr lang="en-US" dirty="0" err="1" smtClean="0">
                <a:latin typeface="Lucida Console" pitchFamily="49" charset="0"/>
              </a:rPr>
              <a:t>self.index</a:t>
            </a:r>
            <a:r>
              <a:rPr lang="en-US" dirty="0" smtClean="0">
                <a:latin typeface="Lucida Console" pitchFamily="49" charset="0"/>
              </a:rPr>
              <a:t> </a:t>
            </a:r>
            <a:r>
              <a:rPr lang="en-US" dirty="0">
                <a:latin typeface="Lucida Console" pitchFamily="49" charset="0"/>
              </a:rPr>
              <a:t>= 0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	</a:t>
            </a:r>
            <a:r>
              <a:rPr lang="en-US" dirty="0" smtClean="0">
                <a:latin typeface="Lucida Console" pitchFamily="49" charset="0"/>
              </a:rPr>
              <a:t>return </a:t>
            </a:r>
            <a:r>
              <a:rPr lang="en-US" dirty="0" err="1">
                <a:latin typeface="Lucida Console" pitchFamily="49" charset="0"/>
              </a:rPr>
              <a:t>self.L</a:t>
            </a:r>
            <a:r>
              <a:rPr lang="en-US" dirty="0">
                <a:latin typeface="Lucida Console" pitchFamily="49" charset="0"/>
              </a:rPr>
              <a:t>[</a:t>
            </a:r>
            <a:r>
              <a:rPr lang="en-US" dirty="0" err="1">
                <a:latin typeface="Lucida Console" pitchFamily="49" charset="0"/>
              </a:rPr>
              <a:t>self.index</a:t>
            </a:r>
            <a:r>
              <a:rPr lang="en-US" dirty="0">
                <a:latin typeface="Lucida Console" pitchFamily="49" charset="0"/>
              </a:rPr>
              <a:t>]</a:t>
            </a:r>
            <a:endParaRPr lang="ru-RU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98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0000" y="1556792"/>
            <a:ext cx="7675350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L = ["A", "B", "C"]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it = </a:t>
            </a:r>
            <a:r>
              <a:rPr lang="en-US" dirty="0" err="1">
                <a:latin typeface="Lucida Console" pitchFamily="49" charset="0"/>
              </a:rPr>
              <a:t>cycle_iter</a:t>
            </a:r>
            <a:r>
              <a:rPr lang="en-US" dirty="0">
                <a:latin typeface="Lucida Console" pitchFamily="49" charset="0"/>
              </a:rPr>
              <a:t>(L)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</a:t>
            </a:r>
            <a:r>
              <a:rPr lang="en-US" dirty="0" err="1">
                <a:latin typeface="Lucida Console" pitchFamily="49" charset="0"/>
              </a:rPr>
              <a:t>it.next</a:t>
            </a:r>
            <a:r>
              <a:rPr lang="en-US" dirty="0">
                <a:latin typeface="Lucida Console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'A'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</a:t>
            </a:r>
            <a:r>
              <a:rPr lang="en-US" dirty="0" err="1">
                <a:latin typeface="Lucida Console" pitchFamily="49" charset="0"/>
              </a:rPr>
              <a:t>L.insert</a:t>
            </a:r>
            <a:r>
              <a:rPr lang="en-US" dirty="0">
                <a:latin typeface="Lucida Console" pitchFamily="49" charset="0"/>
              </a:rPr>
              <a:t>(0, "Z")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L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['Z', 'A', 'B', 'C']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</a:t>
            </a:r>
            <a:r>
              <a:rPr lang="en-US" dirty="0" err="1">
                <a:latin typeface="Lucida Console" pitchFamily="49" charset="0"/>
              </a:rPr>
              <a:t>it.next</a:t>
            </a:r>
            <a:r>
              <a:rPr lang="en-US" dirty="0">
                <a:latin typeface="Lucida Console" pitchFamily="49" charset="0"/>
              </a:rPr>
              <a:t>()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F0"/>
                </a:solidFill>
                <a:latin typeface="Lucida Console" pitchFamily="49" charset="0"/>
              </a:rPr>
              <a:t># </a:t>
            </a:r>
            <a:r>
              <a:rPr lang="ru-RU" b="1" dirty="0" smtClean="0">
                <a:solidFill>
                  <a:srgbClr val="00B0F0"/>
                </a:solidFill>
                <a:latin typeface="Lucida Console" pitchFamily="49" charset="0"/>
              </a:rPr>
              <a:t>???</a:t>
            </a:r>
          </a:p>
          <a:p>
            <a:pPr marL="0" indent="0">
              <a:buNone/>
            </a:pPr>
            <a:r>
              <a:rPr lang="ru-RU" dirty="0">
                <a:latin typeface="Lucida Console" pitchFamily="49" charset="0"/>
              </a:rPr>
              <a:t>...</a:t>
            </a:r>
            <a:endParaRPr lang="en-US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Lucida Console" pitchFamily="49" charset="0"/>
              </a:rPr>
              <a:t>&gt;&gt;&gt; </a:t>
            </a:r>
            <a:r>
              <a:rPr lang="en-US" dirty="0" err="1">
                <a:latin typeface="Lucida Console" pitchFamily="49" charset="0"/>
              </a:rPr>
              <a:t>it.next</a:t>
            </a:r>
            <a:r>
              <a:rPr lang="en-US" dirty="0">
                <a:latin typeface="Lucida Console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 smtClean="0">
                <a:latin typeface="Lucida Console" pitchFamily="49" charset="0"/>
              </a:rPr>
              <a:t>'Z‘</a:t>
            </a:r>
            <a:endParaRPr lang="ru-RU" dirty="0" smtClean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Lucida Console" pitchFamily="49" charset="0"/>
              </a:rPr>
              <a:t>&gt;&gt;&gt; </a:t>
            </a:r>
            <a:r>
              <a:rPr lang="en-US" dirty="0">
                <a:latin typeface="Lucida Console" pitchFamily="49" charset="0"/>
              </a:rPr>
              <a:t>del L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</a:t>
            </a:r>
            <a:r>
              <a:rPr lang="en-US" dirty="0" err="1">
                <a:latin typeface="Lucida Console" pitchFamily="49" charset="0"/>
              </a:rPr>
              <a:t>it.next</a:t>
            </a:r>
            <a:r>
              <a:rPr lang="en-US" dirty="0">
                <a:latin typeface="Lucida Console" pitchFamily="49" charset="0"/>
              </a:rPr>
              <a:t>()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F0"/>
                </a:solidFill>
                <a:latin typeface="Lucida Console" pitchFamily="49" charset="0"/>
              </a:rPr>
              <a:t># ???</a:t>
            </a:r>
          </a:p>
        </p:txBody>
      </p:sp>
    </p:spTree>
    <p:extLst>
      <p:ext uri="{BB962C8B-B14F-4D97-AF65-F5344CB8AC3E}">
        <p14:creationId xmlns:p14="http://schemas.microsoft.com/office/powerpoint/2010/main" val="233156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0000" y="1556792"/>
            <a:ext cx="7675350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L = ["A", "B", "C"]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it = </a:t>
            </a:r>
            <a:r>
              <a:rPr lang="en-US" dirty="0" err="1">
                <a:latin typeface="Lucida Console" pitchFamily="49" charset="0"/>
              </a:rPr>
              <a:t>cycle_iter</a:t>
            </a:r>
            <a:r>
              <a:rPr lang="en-US" dirty="0">
                <a:latin typeface="Lucida Console" pitchFamily="49" charset="0"/>
              </a:rPr>
              <a:t>(L)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</a:t>
            </a:r>
            <a:r>
              <a:rPr lang="en-US" dirty="0" err="1">
                <a:latin typeface="Lucida Console" pitchFamily="49" charset="0"/>
              </a:rPr>
              <a:t>it.next</a:t>
            </a:r>
            <a:r>
              <a:rPr lang="en-US" dirty="0">
                <a:latin typeface="Lucida Console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'A'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</a:t>
            </a:r>
            <a:r>
              <a:rPr lang="en-US" dirty="0" err="1">
                <a:latin typeface="Lucida Console" pitchFamily="49" charset="0"/>
              </a:rPr>
              <a:t>L.insert</a:t>
            </a:r>
            <a:r>
              <a:rPr lang="en-US" dirty="0">
                <a:latin typeface="Lucida Console" pitchFamily="49" charset="0"/>
              </a:rPr>
              <a:t>(0, "Z")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L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['Z', 'A', 'B', 'C']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</a:t>
            </a:r>
            <a:r>
              <a:rPr lang="en-US" dirty="0" err="1">
                <a:latin typeface="Lucida Console" pitchFamily="49" charset="0"/>
              </a:rPr>
              <a:t>it.next</a:t>
            </a:r>
            <a:r>
              <a:rPr lang="en-US" dirty="0">
                <a:latin typeface="Lucida Console" pitchFamily="49" charset="0"/>
              </a:rPr>
              <a:t>()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F0"/>
                </a:solidFill>
                <a:latin typeface="Lucida Console" pitchFamily="49" charset="0"/>
              </a:rPr>
              <a:t>&gt;&gt;&gt; 'A' #итератор помнит позицию в списке</a:t>
            </a:r>
          </a:p>
          <a:p>
            <a:pPr marL="0" indent="0">
              <a:buNone/>
            </a:pPr>
            <a:r>
              <a:rPr lang="ru-RU" dirty="0">
                <a:latin typeface="Lucida Console" pitchFamily="49" charset="0"/>
              </a:rPr>
              <a:t>...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</a:t>
            </a:r>
            <a:r>
              <a:rPr lang="en-US" dirty="0" err="1">
                <a:latin typeface="Lucida Console" pitchFamily="49" charset="0"/>
              </a:rPr>
              <a:t>it.next</a:t>
            </a:r>
            <a:r>
              <a:rPr lang="en-US" dirty="0">
                <a:latin typeface="Lucida Console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'Z'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del L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</a:t>
            </a:r>
            <a:r>
              <a:rPr lang="en-US" dirty="0" err="1">
                <a:latin typeface="Lucida Console" pitchFamily="49" charset="0"/>
              </a:rPr>
              <a:t>it.next</a:t>
            </a:r>
            <a:r>
              <a:rPr lang="en-US" dirty="0">
                <a:latin typeface="Lucida Console" pitchFamily="49" charset="0"/>
              </a:rPr>
              <a:t>()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F0"/>
                </a:solidFill>
                <a:latin typeface="Lucida Console" pitchFamily="49" charset="0"/>
              </a:rPr>
              <a:t>&gt;&gt;&gt; 'A' #пока хоть одна ссылка жива...</a:t>
            </a:r>
          </a:p>
        </p:txBody>
      </p:sp>
    </p:spTree>
    <p:extLst>
      <p:ext uri="{BB962C8B-B14F-4D97-AF65-F5344CB8AC3E}">
        <p14:creationId xmlns:p14="http://schemas.microsoft.com/office/powerpoint/2010/main" val="420587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600" dirty="0" smtClean="0"/>
              <a:t>Списочные встраивания</a:t>
            </a:r>
            <a:br>
              <a:rPr lang="ru-RU" sz="5600" dirty="0" smtClean="0"/>
            </a:br>
            <a:r>
              <a:rPr lang="ru-RU" sz="5600" dirty="0" smtClean="0"/>
              <a:t>и генераторные выражения</a:t>
            </a:r>
            <a:endParaRPr lang="ru-RU" sz="5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ropbox\СПбАУ\UNIX\2013\07\1377528396_tumblr_mpiuyhitwe1rhij8ro1_4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80728"/>
            <a:ext cx="5616663" cy="315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41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Списочные встраивания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dirty="0"/>
              <a:t>List </a:t>
            </a:r>
            <a:r>
              <a:rPr lang="en-US" dirty="0" smtClean="0"/>
              <a:t>comprehensions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L = []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for x in </a:t>
            </a:r>
            <a:r>
              <a:rPr lang="en-US" dirty="0" smtClean="0">
                <a:latin typeface="Lucida Console" pitchFamily="49" charset="0"/>
              </a:rPr>
              <a:t>range(10</a:t>
            </a:r>
            <a:r>
              <a:rPr lang="en-US" dirty="0">
                <a:latin typeface="Lucida Console" pitchFamily="49" charset="0"/>
              </a:rPr>
              <a:t>):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... </a:t>
            </a:r>
            <a:r>
              <a:rPr lang="ru-RU" dirty="0" smtClean="0">
                <a:latin typeface="Lucida Console" pitchFamily="49" charset="0"/>
              </a:rPr>
              <a:t>	</a:t>
            </a:r>
            <a:r>
              <a:rPr lang="en-US" dirty="0" err="1" smtClean="0">
                <a:latin typeface="Lucida Console" pitchFamily="49" charset="0"/>
              </a:rPr>
              <a:t>L.append</a:t>
            </a:r>
            <a:r>
              <a:rPr lang="en-US" dirty="0" smtClean="0">
                <a:latin typeface="Lucida Console" pitchFamily="49" charset="0"/>
              </a:rPr>
              <a:t>(x</a:t>
            </a:r>
            <a:r>
              <a:rPr lang="en-US" dirty="0">
                <a:latin typeface="Lucida Console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L</a:t>
            </a:r>
          </a:p>
          <a:p>
            <a:pPr marL="0" indent="0">
              <a:buNone/>
            </a:pPr>
            <a:r>
              <a:rPr lang="ru-RU" dirty="0">
                <a:latin typeface="Lucida Console" pitchFamily="49" charset="0"/>
              </a:rPr>
              <a:t>[0, 1, 2, 3, 4, 5, 6, 7, 8, 9</a:t>
            </a:r>
            <a:r>
              <a:rPr lang="ru-RU" dirty="0" smtClean="0">
                <a:latin typeface="Lucida Console" pitchFamily="49" charset="0"/>
              </a:rPr>
              <a:t>]</a:t>
            </a:r>
          </a:p>
          <a:p>
            <a:pPr marL="0" indent="0">
              <a:buNone/>
            </a:pPr>
            <a:endParaRPr lang="ru-RU" dirty="0">
              <a:latin typeface="Lucida Console" pitchFamily="49" charset="0"/>
            </a:endParaRPr>
          </a:p>
          <a:p>
            <a:pPr marL="0" indent="0">
              <a:buNone/>
            </a:pPr>
            <a:endParaRPr lang="ru-RU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&gt;&gt;&gt; </a:t>
            </a:r>
            <a:r>
              <a:rPr lang="en-US" dirty="0" smtClean="0">
                <a:latin typeface="Lucida Console" pitchFamily="49" charset="0"/>
              </a:rPr>
              <a:t>[</a:t>
            </a:r>
            <a:r>
              <a:rPr lang="en-US" dirty="0">
                <a:latin typeface="Lucida Console" pitchFamily="49" charset="0"/>
              </a:rPr>
              <a:t>x for x in </a:t>
            </a:r>
            <a:r>
              <a:rPr lang="en-US" dirty="0" smtClean="0">
                <a:latin typeface="Lucida Console" pitchFamily="49" charset="0"/>
              </a:rPr>
              <a:t>range(10</a:t>
            </a:r>
            <a:r>
              <a:rPr lang="en-US" dirty="0">
                <a:latin typeface="Lucida Console" pitchFamily="49" charset="0"/>
              </a:rPr>
              <a:t>)]</a:t>
            </a:r>
          </a:p>
          <a:p>
            <a:pPr marL="0" indent="0">
              <a:buNone/>
            </a:pPr>
            <a:r>
              <a:rPr lang="ru-RU" dirty="0">
                <a:latin typeface="Lucida Console" pitchFamily="49" charset="0"/>
              </a:rPr>
              <a:t>[0, 1, 2, 3, 4, 5, 6, 7, 8, 9]</a:t>
            </a:r>
          </a:p>
        </p:txBody>
      </p:sp>
    </p:spTree>
    <p:extLst>
      <p:ext uri="{BB962C8B-B14F-4D97-AF65-F5344CB8AC3E}">
        <p14:creationId xmlns:p14="http://schemas.microsoft.com/office/powerpoint/2010/main" val="329957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Списочные </a:t>
            </a:r>
            <a:r>
              <a:rPr lang="ru-RU" dirty="0" smtClean="0"/>
              <a:t>встраивания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0000" y="1556792"/>
            <a:ext cx="7675350" cy="504056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L = []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for x in </a:t>
            </a:r>
            <a:r>
              <a:rPr lang="en-US" dirty="0" smtClean="0">
                <a:latin typeface="Lucida Console" pitchFamily="49" charset="0"/>
              </a:rPr>
              <a:t>range(10</a:t>
            </a:r>
            <a:r>
              <a:rPr lang="en-US" dirty="0">
                <a:latin typeface="Lucida Console" pitchFamily="49" charset="0"/>
              </a:rPr>
              <a:t>):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... </a:t>
            </a:r>
            <a:r>
              <a:rPr lang="ru-RU" dirty="0" smtClean="0">
                <a:latin typeface="Lucida Console" pitchFamily="49" charset="0"/>
              </a:rPr>
              <a:t>	</a:t>
            </a:r>
            <a:r>
              <a:rPr lang="en-US" dirty="0" smtClean="0">
                <a:latin typeface="Lucida Console" pitchFamily="49" charset="0"/>
              </a:rPr>
              <a:t>if </a:t>
            </a:r>
            <a:r>
              <a:rPr lang="en-US" dirty="0">
                <a:latin typeface="Lucida Console" pitchFamily="49" charset="0"/>
              </a:rPr>
              <a:t>x % 2 == 0: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... </a:t>
            </a:r>
            <a:r>
              <a:rPr lang="ru-RU" dirty="0" smtClean="0">
                <a:latin typeface="Lucida Console" pitchFamily="49" charset="0"/>
              </a:rPr>
              <a:t>	</a:t>
            </a:r>
            <a:r>
              <a:rPr lang="en-US" dirty="0" err="1" smtClean="0">
                <a:latin typeface="Lucida Console" pitchFamily="49" charset="0"/>
              </a:rPr>
              <a:t>L.append</a:t>
            </a:r>
            <a:r>
              <a:rPr lang="en-US" dirty="0" smtClean="0">
                <a:latin typeface="Lucida Console" pitchFamily="49" charset="0"/>
              </a:rPr>
              <a:t>(x</a:t>
            </a:r>
            <a:r>
              <a:rPr lang="en-US" dirty="0">
                <a:latin typeface="Lucida Console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L</a:t>
            </a:r>
          </a:p>
          <a:p>
            <a:pPr marL="0" indent="0">
              <a:buNone/>
            </a:pPr>
            <a:r>
              <a:rPr lang="ru-RU" dirty="0">
                <a:latin typeface="Lucida Console" pitchFamily="49" charset="0"/>
              </a:rPr>
              <a:t>[0, 2, 4, 6, 8</a:t>
            </a:r>
            <a:r>
              <a:rPr lang="ru-RU" dirty="0" smtClean="0">
                <a:latin typeface="Lucida Console" pitchFamily="49" charset="0"/>
              </a:rPr>
              <a:t>]</a:t>
            </a:r>
          </a:p>
          <a:p>
            <a:pPr marL="0" indent="0">
              <a:buNone/>
            </a:pPr>
            <a:endParaRPr lang="ru-RU" dirty="0" smtClean="0">
              <a:latin typeface="Lucida Console" pitchFamily="49" charset="0"/>
            </a:endParaRPr>
          </a:p>
          <a:p>
            <a:pPr marL="0" indent="0">
              <a:buNone/>
            </a:pPr>
            <a:endParaRPr lang="ru-RU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&gt;&gt;&gt; </a:t>
            </a:r>
            <a:r>
              <a:rPr lang="en-US" dirty="0" smtClean="0">
                <a:latin typeface="Lucida Console" pitchFamily="49" charset="0"/>
              </a:rPr>
              <a:t>[</a:t>
            </a:r>
            <a:r>
              <a:rPr lang="en-US" dirty="0">
                <a:latin typeface="Lucida Console" pitchFamily="49" charset="0"/>
              </a:rPr>
              <a:t>x for x in </a:t>
            </a:r>
            <a:r>
              <a:rPr lang="en-US" dirty="0" smtClean="0">
                <a:latin typeface="Lucida Console" pitchFamily="49" charset="0"/>
              </a:rPr>
              <a:t>range(10)</a:t>
            </a:r>
            <a:r>
              <a:rPr lang="ru-RU" dirty="0" smtClean="0">
                <a:latin typeface="Lucida Console" pitchFamily="49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latin typeface="Lucida Console" pitchFamily="49" charset="0"/>
              </a:rPr>
              <a:t>	</a:t>
            </a:r>
            <a:r>
              <a:rPr lang="ru-RU" dirty="0" smtClean="0">
                <a:latin typeface="Lucida Console" pitchFamily="49" charset="0"/>
              </a:rPr>
              <a:t>	</a:t>
            </a:r>
            <a:r>
              <a:rPr lang="en-US" dirty="0" smtClean="0">
                <a:latin typeface="Lucida Console" pitchFamily="49" charset="0"/>
              </a:rPr>
              <a:t>if </a:t>
            </a:r>
            <a:r>
              <a:rPr lang="en-US" dirty="0">
                <a:latin typeface="Lucida Console" pitchFamily="49" charset="0"/>
              </a:rPr>
              <a:t>x % 2 == 0]</a:t>
            </a:r>
          </a:p>
          <a:p>
            <a:pPr marL="0" indent="0">
              <a:buNone/>
            </a:pPr>
            <a:r>
              <a:rPr lang="ru-RU" dirty="0">
                <a:latin typeface="Lucida Console" pitchFamily="49" charset="0"/>
              </a:rPr>
              <a:t>[0, 2, 4, 6, 8]</a:t>
            </a:r>
          </a:p>
        </p:txBody>
      </p:sp>
    </p:spTree>
    <p:extLst>
      <p:ext uri="{BB962C8B-B14F-4D97-AF65-F5344CB8AC3E}">
        <p14:creationId xmlns:p14="http://schemas.microsoft.com/office/powerpoint/2010/main" val="1797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Списочные встраивания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0000" y="1484784"/>
            <a:ext cx="7675350" cy="504056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L = []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for </a:t>
            </a:r>
            <a:r>
              <a:rPr lang="en-US" dirty="0" err="1">
                <a:latin typeface="Lucida Console" pitchFamily="49" charset="0"/>
              </a:rPr>
              <a:t>i</a:t>
            </a:r>
            <a:r>
              <a:rPr lang="en-US" dirty="0">
                <a:latin typeface="Lucida Console" pitchFamily="49" charset="0"/>
              </a:rPr>
              <a:t> in </a:t>
            </a:r>
            <a:r>
              <a:rPr lang="en-US" dirty="0" smtClean="0">
                <a:latin typeface="Lucida Console" pitchFamily="49" charset="0"/>
              </a:rPr>
              <a:t>range(3</a:t>
            </a:r>
            <a:r>
              <a:rPr lang="en-US" dirty="0">
                <a:latin typeface="Lucida Console" pitchFamily="49" charset="0"/>
              </a:rPr>
              <a:t>):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... </a:t>
            </a:r>
            <a:r>
              <a:rPr lang="ru-RU" dirty="0" smtClean="0">
                <a:latin typeface="Lucida Console" pitchFamily="49" charset="0"/>
              </a:rPr>
              <a:t>	</a:t>
            </a:r>
            <a:r>
              <a:rPr lang="en-US" dirty="0" smtClean="0">
                <a:latin typeface="Lucida Console" pitchFamily="49" charset="0"/>
              </a:rPr>
              <a:t>for </a:t>
            </a:r>
            <a:r>
              <a:rPr lang="en-US" dirty="0">
                <a:latin typeface="Lucida Console" pitchFamily="49" charset="0"/>
              </a:rPr>
              <a:t>j in </a:t>
            </a:r>
            <a:r>
              <a:rPr lang="en-US" dirty="0" smtClean="0">
                <a:latin typeface="Lucida Console" pitchFamily="49" charset="0"/>
              </a:rPr>
              <a:t>range(3</a:t>
            </a:r>
            <a:r>
              <a:rPr lang="en-US" dirty="0">
                <a:latin typeface="Lucida Console" pitchFamily="49" charset="0"/>
              </a:rPr>
              <a:t>):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... </a:t>
            </a:r>
            <a:r>
              <a:rPr lang="ru-RU" dirty="0" smtClean="0">
                <a:latin typeface="Lucida Console" pitchFamily="49" charset="0"/>
              </a:rPr>
              <a:t>		</a:t>
            </a:r>
            <a:r>
              <a:rPr lang="en-US" dirty="0" err="1" smtClean="0">
                <a:latin typeface="Lucida Console" pitchFamily="49" charset="0"/>
              </a:rPr>
              <a:t>L.append</a:t>
            </a:r>
            <a:r>
              <a:rPr lang="en-US" dirty="0" smtClean="0">
                <a:latin typeface="Lucida Console" pitchFamily="49" charset="0"/>
              </a:rPr>
              <a:t>(10*</a:t>
            </a:r>
            <a:r>
              <a:rPr lang="en-US" dirty="0" err="1" smtClean="0">
                <a:latin typeface="Lucida Console" pitchFamily="49" charset="0"/>
              </a:rPr>
              <a:t>i+j</a:t>
            </a:r>
            <a:r>
              <a:rPr lang="en-US" dirty="0">
                <a:latin typeface="Lucida Console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L</a:t>
            </a:r>
          </a:p>
          <a:p>
            <a:pPr marL="0" indent="0">
              <a:buNone/>
            </a:pPr>
            <a:r>
              <a:rPr lang="ru-RU" dirty="0">
                <a:latin typeface="Lucida Console" pitchFamily="49" charset="0"/>
              </a:rPr>
              <a:t>[0, 1, 2, 10, 11, 12, 20, 21, 22</a:t>
            </a:r>
            <a:r>
              <a:rPr lang="ru-RU" dirty="0" smtClean="0">
                <a:latin typeface="Lucida Console" pitchFamily="49" charset="0"/>
              </a:rPr>
              <a:t>]</a:t>
            </a:r>
          </a:p>
          <a:p>
            <a:pPr marL="0" indent="0">
              <a:buNone/>
            </a:pPr>
            <a:endParaRPr lang="ru-RU" dirty="0" smtClean="0">
              <a:latin typeface="Lucida Console" pitchFamily="49" charset="0"/>
            </a:endParaRPr>
          </a:p>
          <a:p>
            <a:pPr marL="0" indent="0">
              <a:buNone/>
            </a:pPr>
            <a:endParaRPr lang="ru-RU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&gt;&gt;&gt; </a:t>
            </a:r>
            <a:r>
              <a:rPr lang="en-US" dirty="0" smtClean="0">
                <a:latin typeface="Lucida Console" pitchFamily="49" charset="0"/>
              </a:rPr>
              <a:t>[</a:t>
            </a:r>
            <a:r>
              <a:rPr lang="en-US" dirty="0">
                <a:latin typeface="Lucida Console" pitchFamily="49" charset="0"/>
              </a:rPr>
              <a:t>10*</a:t>
            </a:r>
            <a:r>
              <a:rPr lang="en-US" dirty="0" err="1">
                <a:latin typeface="Lucida Console" pitchFamily="49" charset="0"/>
              </a:rPr>
              <a:t>i+j</a:t>
            </a:r>
            <a:r>
              <a:rPr lang="en-US" dirty="0">
                <a:latin typeface="Lucida Console" pitchFamily="49" charset="0"/>
              </a:rPr>
              <a:t> for </a:t>
            </a:r>
            <a:r>
              <a:rPr lang="en-US" dirty="0" err="1">
                <a:latin typeface="Lucida Console" pitchFamily="49" charset="0"/>
              </a:rPr>
              <a:t>i</a:t>
            </a:r>
            <a:r>
              <a:rPr lang="en-US" dirty="0">
                <a:latin typeface="Lucida Console" pitchFamily="49" charset="0"/>
              </a:rPr>
              <a:t> in </a:t>
            </a:r>
            <a:r>
              <a:rPr lang="en-US" dirty="0" smtClean="0">
                <a:latin typeface="Lucida Console" pitchFamily="49" charset="0"/>
              </a:rPr>
              <a:t>range(3</a:t>
            </a:r>
            <a:r>
              <a:rPr lang="en-US" dirty="0">
                <a:latin typeface="Lucida Console" pitchFamily="49" charset="0"/>
              </a:rPr>
              <a:t>)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	</a:t>
            </a:r>
            <a:r>
              <a:rPr lang="en-US" dirty="0" smtClean="0">
                <a:latin typeface="Lucida Console" pitchFamily="49" charset="0"/>
              </a:rPr>
              <a:t>for </a:t>
            </a:r>
            <a:r>
              <a:rPr lang="en-US" dirty="0">
                <a:latin typeface="Lucida Console" pitchFamily="49" charset="0"/>
              </a:rPr>
              <a:t>j in </a:t>
            </a:r>
            <a:r>
              <a:rPr lang="en-US" dirty="0" smtClean="0">
                <a:latin typeface="Lucida Console" pitchFamily="49" charset="0"/>
              </a:rPr>
              <a:t>range(3</a:t>
            </a:r>
            <a:r>
              <a:rPr lang="en-US" dirty="0">
                <a:latin typeface="Lucida Console" pitchFamily="49" charset="0"/>
              </a:rPr>
              <a:t>)]</a:t>
            </a:r>
          </a:p>
          <a:p>
            <a:pPr marL="0" indent="0">
              <a:buNone/>
            </a:pPr>
            <a:r>
              <a:rPr lang="ru-RU" dirty="0">
                <a:latin typeface="Lucida Console" pitchFamily="49" charset="0"/>
              </a:rPr>
              <a:t>[0, 1, 2, 10, 11, 12, 20, 21, 22]</a:t>
            </a:r>
          </a:p>
        </p:txBody>
      </p:sp>
    </p:spTree>
    <p:extLst>
      <p:ext uri="{BB962C8B-B14F-4D97-AF65-F5344CB8AC3E}">
        <p14:creationId xmlns:p14="http://schemas.microsoft.com/office/powerpoint/2010/main" val="232365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Списочные встраивания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L = []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for </a:t>
            </a:r>
            <a:r>
              <a:rPr lang="en-US" dirty="0" err="1">
                <a:latin typeface="Lucida Console" pitchFamily="49" charset="0"/>
              </a:rPr>
              <a:t>i</a:t>
            </a:r>
            <a:r>
              <a:rPr lang="en-US" dirty="0">
                <a:latin typeface="Lucida Console" pitchFamily="49" charset="0"/>
              </a:rPr>
              <a:t> in </a:t>
            </a:r>
            <a:r>
              <a:rPr lang="en-US" dirty="0" smtClean="0">
                <a:latin typeface="Lucida Console" pitchFamily="49" charset="0"/>
              </a:rPr>
              <a:t>range(4</a:t>
            </a:r>
            <a:r>
              <a:rPr lang="en-US" dirty="0">
                <a:latin typeface="Lucida Console" pitchFamily="49" charset="0"/>
              </a:rPr>
              <a:t>):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... </a:t>
            </a:r>
            <a:r>
              <a:rPr lang="ru-RU" dirty="0" smtClean="0">
                <a:latin typeface="Lucida Console" pitchFamily="49" charset="0"/>
              </a:rPr>
              <a:t>		</a:t>
            </a:r>
            <a:r>
              <a:rPr lang="en-US" dirty="0" smtClean="0">
                <a:latin typeface="Lucida Console" pitchFamily="49" charset="0"/>
              </a:rPr>
              <a:t>for </a:t>
            </a:r>
            <a:r>
              <a:rPr lang="en-US" dirty="0">
                <a:latin typeface="Lucida Console" pitchFamily="49" charset="0"/>
              </a:rPr>
              <a:t>j in </a:t>
            </a:r>
            <a:r>
              <a:rPr lang="en-US" dirty="0" smtClean="0">
                <a:latin typeface="Lucida Console" pitchFamily="49" charset="0"/>
              </a:rPr>
              <a:t>range(4</a:t>
            </a:r>
            <a:r>
              <a:rPr lang="en-US" dirty="0">
                <a:latin typeface="Lucida Console" pitchFamily="49" charset="0"/>
              </a:rPr>
              <a:t>):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... </a:t>
            </a:r>
            <a:r>
              <a:rPr lang="ru-RU" dirty="0" smtClean="0">
                <a:latin typeface="Lucida Console" pitchFamily="49" charset="0"/>
              </a:rPr>
              <a:t>			</a:t>
            </a:r>
            <a:r>
              <a:rPr lang="en-US" dirty="0" smtClean="0">
                <a:latin typeface="Lucida Console" pitchFamily="49" charset="0"/>
              </a:rPr>
              <a:t>if </a:t>
            </a:r>
            <a:r>
              <a:rPr lang="en-US" dirty="0" err="1">
                <a:latin typeface="Lucida Console" pitchFamily="49" charset="0"/>
              </a:rPr>
              <a:t>i</a:t>
            </a:r>
            <a:r>
              <a:rPr lang="en-US" dirty="0">
                <a:latin typeface="Lucida Console" pitchFamily="49" charset="0"/>
              </a:rPr>
              <a:t> &lt; j: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... </a:t>
            </a:r>
            <a:r>
              <a:rPr lang="ru-RU" dirty="0" smtClean="0">
                <a:latin typeface="Lucida Console" pitchFamily="49" charset="0"/>
              </a:rPr>
              <a:t>				</a:t>
            </a:r>
            <a:r>
              <a:rPr lang="en-US" dirty="0" err="1" smtClean="0">
                <a:latin typeface="Lucida Console" pitchFamily="49" charset="0"/>
              </a:rPr>
              <a:t>L.append</a:t>
            </a:r>
            <a:r>
              <a:rPr lang="en-US" dirty="0">
                <a:latin typeface="Lucida Console" pitchFamily="49" charset="0"/>
              </a:rPr>
              <a:t>((</a:t>
            </a:r>
            <a:r>
              <a:rPr lang="en-US" dirty="0" err="1">
                <a:latin typeface="Lucida Console" pitchFamily="49" charset="0"/>
              </a:rPr>
              <a:t>i</a:t>
            </a:r>
            <a:r>
              <a:rPr lang="en-US" dirty="0">
                <a:latin typeface="Lucida Console" pitchFamily="49" charset="0"/>
              </a:rPr>
              <a:t>, j))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L</a:t>
            </a:r>
          </a:p>
          <a:p>
            <a:pPr marL="0" indent="0">
              <a:buNone/>
            </a:pPr>
            <a:r>
              <a:rPr lang="ru-RU" sz="2200" dirty="0">
                <a:latin typeface="Lucida Console" pitchFamily="49" charset="0"/>
              </a:rPr>
              <a:t>[(0, 1), (0, 2), (0, 3), (1, 2), (1, 3), (2, 3</a:t>
            </a:r>
            <a:r>
              <a:rPr lang="ru-RU" sz="2200" dirty="0" smtClean="0">
                <a:latin typeface="Lucida Console" pitchFamily="49" charset="0"/>
              </a:rPr>
              <a:t>)]</a:t>
            </a:r>
          </a:p>
          <a:p>
            <a:pPr marL="0" indent="0">
              <a:buNone/>
            </a:pPr>
            <a:endParaRPr lang="ru-RU" sz="2200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&gt;&gt;&gt; </a:t>
            </a:r>
            <a:r>
              <a:rPr lang="en-US" dirty="0" smtClean="0">
                <a:latin typeface="Lucida Console" pitchFamily="49" charset="0"/>
              </a:rPr>
              <a:t>[(</a:t>
            </a:r>
            <a:r>
              <a:rPr lang="en-US" dirty="0" err="1">
                <a:latin typeface="Lucida Console" pitchFamily="49" charset="0"/>
              </a:rPr>
              <a:t>i</a:t>
            </a:r>
            <a:r>
              <a:rPr lang="en-US" dirty="0">
                <a:latin typeface="Lucida Console" pitchFamily="49" charset="0"/>
              </a:rPr>
              <a:t>, j) for </a:t>
            </a:r>
            <a:r>
              <a:rPr lang="en-US" dirty="0" err="1">
                <a:latin typeface="Lucida Console" pitchFamily="49" charset="0"/>
              </a:rPr>
              <a:t>i</a:t>
            </a:r>
            <a:r>
              <a:rPr lang="en-US" dirty="0">
                <a:latin typeface="Lucida Console" pitchFamily="49" charset="0"/>
              </a:rPr>
              <a:t> in </a:t>
            </a:r>
            <a:r>
              <a:rPr lang="en-US" dirty="0" smtClean="0">
                <a:latin typeface="Lucida Console" pitchFamily="49" charset="0"/>
              </a:rPr>
              <a:t>range(4</a:t>
            </a:r>
            <a:r>
              <a:rPr lang="en-US" dirty="0">
                <a:latin typeface="Lucida Console" pitchFamily="49" charset="0"/>
              </a:rPr>
              <a:t>)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	</a:t>
            </a:r>
            <a:r>
              <a:rPr lang="en-US" dirty="0" smtClean="0">
                <a:latin typeface="Lucida Console" pitchFamily="49" charset="0"/>
              </a:rPr>
              <a:t>for </a:t>
            </a:r>
            <a:r>
              <a:rPr lang="en-US" dirty="0">
                <a:latin typeface="Lucida Console" pitchFamily="49" charset="0"/>
              </a:rPr>
              <a:t>j in </a:t>
            </a:r>
            <a:r>
              <a:rPr lang="en-US" dirty="0" err="1">
                <a:latin typeface="Lucida Console" pitchFamily="49" charset="0"/>
              </a:rPr>
              <a:t>xrange</a:t>
            </a:r>
            <a:r>
              <a:rPr lang="en-US" dirty="0">
                <a:latin typeface="Lucida Console" pitchFamily="49" charset="0"/>
              </a:rPr>
              <a:t>(4) if </a:t>
            </a:r>
            <a:r>
              <a:rPr lang="en-US" dirty="0" err="1">
                <a:latin typeface="Lucida Console" pitchFamily="49" charset="0"/>
              </a:rPr>
              <a:t>i</a:t>
            </a:r>
            <a:r>
              <a:rPr lang="en-US" dirty="0">
                <a:latin typeface="Lucida Console" pitchFamily="49" charset="0"/>
              </a:rPr>
              <a:t> &lt; j]</a:t>
            </a:r>
          </a:p>
          <a:p>
            <a:pPr marL="0" indent="0">
              <a:buNone/>
            </a:pPr>
            <a:r>
              <a:rPr lang="ru-RU" sz="2200" dirty="0">
                <a:latin typeface="Lucida Console" pitchFamily="49" charset="0"/>
              </a:rPr>
              <a:t>[(0, 1), (0, 2), (0, 3), (1, 2), (1, 3), (2, 3)]</a:t>
            </a:r>
          </a:p>
        </p:txBody>
      </p:sp>
    </p:spTree>
    <p:extLst>
      <p:ext uri="{BB962C8B-B14F-4D97-AF65-F5344CB8AC3E}">
        <p14:creationId xmlns:p14="http://schemas.microsoft.com/office/powerpoint/2010/main" val="189650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Итератор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/>
              <a:t>Итератор</a:t>
            </a:r>
            <a:r>
              <a:rPr lang="ru-RU" sz="2800" dirty="0"/>
              <a:t> — сущность, указывающая </a:t>
            </a:r>
            <a:r>
              <a:rPr lang="ru-RU" sz="2800" dirty="0" smtClean="0"/>
              <a:t>на единицу </a:t>
            </a:r>
            <a:r>
              <a:rPr lang="ru-RU" sz="2800" dirty="0"/>
              <a:t>данных в потоке данных. </a:t>
            </a:r>
            <a:r>
              <a:rPr lang="ru-RU" sz="2800" dirty="0" smtClean="0"/>
              <a:t>От этой  сущности можно вызвать метод </a:t>
            </a:r>
            <a:r>
              <a:rPr lang="en-US" sz="2800" b="1" dirty="0" smtClean="0"/>
              <a:t>next</a:t>
            </a:r>
            <a:r>
              <a:rPr lang="en-US" sz="2800" b="1" dirty="0"/>
              <a:t>()</a:t>
            </a:r>
            <a:r>
              <a:rPr lang="en-US" sz="2800" dirty="0"/>
              <a:t>, </a:t>
            </a:r>
            <a:r>
              <a:rPr lang="ru-RU" sz="2800" dirty="0"/>
              <a:t>который возвращает </a:t>
            </a:r>
            <a:r>
              <a:rPr lang="ru-RU" sz="2800" dirty="0" smtClean="0"/>
              <a:t>следующий элемент </a:t>
            </a:r>
            <a:r>
              <a:rPr lang="ru-RU" sz="2800" dirty="0"/>
              <a:t>в потоке</a:t>
            </a:r>
            <a:r>
              <a:rPr lang="ru-RU" sz="2800" dirty="0" smtClean="0"/>
              <a:t>.</a:t>
            </a:r>
          </a:p>
          <a:p>
            <a:pPr marL="0" indent="0" algn="just">
              <a:buNone/>
            </a:pPr>
            <a:r>
              <a:rPr lang="ru-RU" sz="2800" dirty="0"/>
              <a:t>В качестве потока данных могут </a:t>
            </a:r>
            <a:r>
              <a:rPr lang="ru-RU" sz="2800" dirty="0" smtClean="0"/>
              <a:t>выступать итерируемые </a:t>
            </a:r>
            <a:r>
              <a:rPr lang="ru-RU" sz="2800" dirty="0"/>
              <a:t>структуры данных (списки</a:t>
            </a:r>
            <a:r>
              <a:rPr lang="ru-RU" sz="2800" dirty="0" smtClean="0"/>
              <a:t>, кортежи</a:t>
            </a:r>
            <a:r>
              <a:rPr lang="ru-RU" sz="2800" dirty="0"/>
              <a:t>, словари, строки), </a:t>
            </a:r>
            <a:r>
              <a:rPr lang="ru-RU" sz="2800" dirty="0" smtClean="0"/>
              <a:t> файлы </a:t>
            </a:r>
            <a:r>
              <a:rPr lang="ru-RU" sz="2800" dirty="0"/>
              <a:t>и пр</a:t>
            </a:r>
            <a:r>
              <a:rPr lang="ru-RU" sz="2800" dirty="0" smtClean="0"/>
              <a:t>. Все </a:t>
            </a:r>
            <a:r>
              <a:rPr lang="ru-RU" sz="2800" dirty="0"/>
              <a:t>функции, принимающие </a:t>
            </a:r>
            <a:r>
              <a:rPr lang="ru-RU" sz="2800" dirty="0" smtClean="0"/>
              <a:t>структуры  данных</a:t>
            </a:r>
            <a:r>
              <a:rPr lang="ru-RU" sz="2800" dirty="0"/>
              <a:t>, неявно получают итератор для них</a:t>
            </a:r>
            <a:r>
              <a:rPr lang="ru-RU" sz="2800" dirty="0" smtClean="0"/>
              <a:t>. </a:t>
            </a:r>
          </a:p>
          <a:p>
            <a:pPr marL="0" indent="0" algn="just">
              <a:buNone/>
            </a:pPr>
            <a:r>
              <a:rPr lang="ru-RU" sz="2800" dirty="0" smtClean="0"/>
              <a:t>В </a:t>
            </a:r>
            <a:r>
              <a:rPr lang="ru-RU" sz="2800" dirty="0"/>
              <a:t>них всегда можно передать итератор.</a:t>
            </a:r>
          </a:p>
        </p:txBody>
      </p:sp>
    </p:spTree>
    <p:extLst>
      <p:ext uri="{BB962C8B-B14F-4D97-AF65-F5344CB8AC3E}">
        <p14:creationId xmlns:p14="http://schemas.microsoft.com/office/powerpoint/2010/main" val="245450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Списочные встраивания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05173"/>
            <a:ext cx="8640960" cy="4692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Lucida Console" pitchFamily="49" charset="0"/>
              </a:rPr>
              <a:t>[ expression for item1 in sequence1 if condition1</a:t>
            </a:r>
          </a:p>
          <a:p>
            <a:pPr marL="0" indent="0">
              <a:buNone/>
            </a:pPr>
            <a:r>
              <a:rPr lang="ru-RU" sz="2200" dirty="0" smtClean="0">
                <a:latin typeface="Lucida Console" pitchFamily="49" charset="0"/>
              </a:rPr>
              <a:t>		</a:t>
            </a:r>
            <a:r>
              <a:rPr lang="en-US" sz="2200" dirty="0" smtClean="0">
                <a:latin typeface="Lucida Console" pitchFamily="49" charset="0"/>
              </a:rPr>
              <a:t>for </a:t>
            </a:r>
            <a:r>
              <a:rPr lang="en-US" sz="2200" dirty="0">
                <a:latin typeface="Lucida Console" pitchFamily="49" charset="0"/>
              </a:rPr>
              <a:t>item2 in sequence2 if condition2 … ]</a:t>
            </a:r>
          </a:p>
          <a:p>
            <a:pPr marL="0" indent="0" algn="just">
              <a:buNone/>
            </a:pPr>
            <a:r>
              <a:rPr lang="ru-RU" dirty="0"/>
              <a:t>Такое выражение действует как </a:t>
            </a:r>
            <a:r>
              <a:rPr lang="ru-RU" dirty="0" smtClean="0"/>
              <a:t>вложенные циклы </a:t>
            </a:r>
            <a:r>
              <a:rPr lang="ru-RU" dirty="0"/>
              <a:t>(с необязательными условиями), </a:t>
            </a:r>
            <a:r>
              <a:rPr lang="ru-RU" dirty="0" smtClean="0"/>
              <a:t>к результатам </a:t>
            </a:r>
            <a:r>
              <a:rPr lang="ru-RU" dirty="0"/>
              <a:t>которого применяется </a:t>
            </a:r>
            <a:r>
              <a:rPr lang="ru-RU" dirty="0" smtClean="0"/>
              <a:t>выражение </a:t>
            </a:r>
            <a:r>
              <a:rPr lang="ru-RU" dirty="0" err="1" smtClean="0"/>
              <a:t>expression</a:t>
            </a:r>
            <a:r>
              <a:rPr lang="ru-RU" dirty="0"/>
              <a:t>. При этом весь список </a:t>
            </a:r>
            <a:r>
              <a:rPr lang="ru-RU" dirty="0" smtClean="0"/>
              <a:t>сохраняется в памяти</a:t>
            </a:r>
            <a:r>
              <a:rPr lang="ru-RU" dirty="0"/>
              <a:t>. Например</a:t>
            </a:r>
            <a:r>
              <a:rPr lang="ru-RU" dirty="0" smtClean="0"/>
              <a:t>,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t = 100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[x**2 + t for x in </a:t>
            </a:r>
            <a:r>
              <a:rPr lang="en-US" dirty="0" smtClean="0">
                <a:latin typeface="Lucida Console" pitchFamily="49" charset="0"/>
              </a:rPr>
              <a:t>range(10)</a:t>
            </a:r>
            <a:r>
              <a:rPr lang="ru-RU" dirty="0" smtClean="0">
                <a:latin typeface="Lucida Console" pitchFamily="49" charset="0"/>
              </a:rPr>
              <a:t> </a:t>
            </a:r>
            <a:r>
              <a:rPr lang="en-US" dirty="0" smtClean="0">
                <a:latin typeface="Lucida Console" pitchFamily="49" charset="0"/>
              </a:rPr>
              <a:t>if x%2 </a:t>
            </a:r>
            <a:r>
              <a:rPr lang="en-US" dirty="0">
                <a:latin typeface="Lucida Console" pitchFamily="49" charset="0"/>
              </a:rPr>
              <a:t>== 0]</a:t>
            </a:r>
          </a:p>
          <a:p>
            <a:pPr marL="0" indent="0">
              <a:buNone/>
            </a:pPr>
            <a:r>
              <a:rPr lang="ru-RU" dirty="0">
                <a:latin typeface="Lucida Console" pitchFamily="49" charset="0"/>
              </a:rPr>
              <a:t>[100, 104, 116, 136, 164]</a:t>
            </a:r>
          </a:p>
        </p:txBody>
      </p:sp>
    </p:spTree>
    <p:extLst>
      <p:ext uri="{BB962C8B-B14F-4D97-AF65-F5344CB8AC3E}">
        <p14:creationId xmlns:p14="http://schemas.microsoft.com/office/powerpoint/2010/main" val="40037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Списочные встраивания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Извлечём первые элементы из списков...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</a:t>
            </a:r>
            <a:r>
              <a:rPr lang="en-US" dirty="0" err="1">
                <a:latin typeface="Lucida Console" pitchFamily="49" charset="0"/>
              </a:rPr>
              <a:t>list_of_lists</a:t>
            </a:r>
            <a:r>
              <a:rPr lang="en-US" dirty="0">
                <a:latin typeface="Lucida Console" pitchFamily="49" charset="0"/>
              </a:rPr>
              <a:t> = </a:t>
            </a:r>
            <a:r>
              <a:rPr lang="ru-RU" dirty="0" smtClean="0">
                <a:latin typeface="Lucida Console" pitchFamily="49" charset="0"/>
              </a:rPr>
              <a:t>	</a:t>
            </a:r>
            <a:r>
              <a:rPr lang="en-US" dirty="0" smtClean="0">
                <a:latin typeface="Lucida Console" pitchFamily="49" charset="0"/>
              </a:rPr>
              <a:t>[[</a:t>
            </a:r>
            <a:r>
              <a:rPr lang="en-US" dirty="0">
                <a:latin typeface="Lucida Console" pitchFamily="49" charset="0"/>
              </a:rPr>
              <a:t>1,2,3],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				 	[</a:t>
            </a:r>
            <a:r>
              <a:rPr lang="ru-RU" dirty="0">
                <a:latin typeface="Lucida Console" pitchFamily="49" charset="0"/>
              </a:rPr>
              <a:t>4,5,6],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					[</a:t>
            </a:r>
            <a:r>
              <a:rPr lang="ru-RU" dirty="0">
                <a:latin typeface="Lucida Console" pitchFamily="49" charset="0"/>
              </a:rPr>
              <a:t>7,8,9]]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for list in </a:t>
            </a:r>
            <a:r>
              <a:rPr lang="en-US" dirty="0" err="1">
                <a:latin typeface="Lucida Console" pitchFamily="49" charset="0"/>
              </a:rPr>
              <a:t>list_of_lists</a:t>
            </a:r>
            <a:r>
              <a:rPr lang="en-US" dirty="0">
                <a:latin typeface="Lucida Console" pitchFamily="49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latin typeface="Lucida Console" pitchFamily="49" charset="0"/>
              </a:rPr>
              <a:t>... </a:t>
            </a:r>
            <a:r>
              <a:rPr lang="ru-RU" dirty="0" smtClean="0">
                <a:latin typeface="Lucida Console" pitchFamily="49" charset="0"/>
              </a:rPr>
              <a:t>	</a:t>
            </a:r>
            <a:r>
              <a:rPr lang="ru-RU" dirty="0" err="1" smtClean="0">
                <a:latin typeface="Lucida Console" pitchFamily="49" charset="0"/>
              </a:rPr>
              <a:t>list</a:t>
            </a:r>
            <a:r>
              <a:rPr lang="ru-RU" dirty="0" smtClean="0">
                <a:latin typeface="Lucida Console" pitchFamily="49" charset="0"/>
              </a:rPr>
              <a:t>[0</a:t>
            </a:r>
            <a:r>
              <a:rPr lang="ru-RU" dirty="0">
                <a:latin typeface="Lucida Console" pitchFamily="49" charset="0"/>
              </a:rPr>
              <a:t>] #кладем его в </a:t>
            </a:r>
            <a:r>
              <a:rPr lang="ru-RU" dirty="0" smtClean="0">
                <a:latin typeface="Lucida Console" pitchFamily="49" charset="0"/>
              </a:rPr>
              <a:t>список</a:t>
            </a:r>
          </a:p>
          <a:p>
            <a:pPr marL="0" indent="0">
              <a:buNone/>
            </a:pPr>
            <a:endParaRPr lang="ru-RU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[list[0] for list in </a:t>
            </a:r>
            <a:r>
              <a:rPr lang="en-US" dirty="0" err="1">
                <a:latin typeface="Lucida Console" pitchFamily="49" charset="0"/>
              </a:rPr>
              <a:t>list_of_lists</a:t>
            </a:r>
            <a:r>
              <a:rPr lang="en-US" dirty="0">
                <a:latin typeface="Lucida Console" pitchFamily="49" charset="0"/>
              </a:rPr>
              <a:t>]</a:t>
            </a:r>
          </a:p>
          <a:p>
            <a:pPr marL="0" indent="0">
              <a:buNone/>
            </a:pPr>
            <a:r>
              <a:rPr lang="ru-RU" dirty="0">
                <a:latin typeface="Lucida Console" pitchFamily="49" charset="0"/>
              </a:rPr>
              <a:t>[1, 4, 7]</a:t>
            </a:r>
          </a:p>
        </p:txBody>
      </p:sp>
    </p:spTree>
    <p:extLst>
      <p:ext uri="{BB962C8B-B14F-4D97-AF65-F5344CB8AC3E}">
        <p14:creationId xmlns:p14="http://schemas.microsoft.com/office/powerpoint/2010/main" val="101101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Списочные встраивания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Извлечём элементы номер 0 и 2 из списков...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</a:t>
            </a:r>
            <a:r>
              <a:rPr lang="en-US" dirty="0" err="1">
                <a:latin typeface="Lucida Console" pitchFamily="49" charset="0"/>
              </a:rPr>
              <a:t>list_of_lists</a:t>
            </a:r>
            <a:r>
              <a:rPr lang="en-US" dirty="0">
                <a:latin typeface="Lucida Console" pitchFamily="49" charset="0"/>
              </a:rPr>
              <a:t> </a:t>
            </a:r>
            <a:r>
              <a:rPr lang="en-US" dirty="0" smtClean="0">
                <a:latin typeface="Lucida Console" pitchFamily="49" charset="0"/>
              </a:rPr>
              <a:t>=</a:t>
            </a:r>
            <a:r>
              <a:rPr lang="ru-RU" dirty="0" smtClean="0">
                <a:latin typeface="Lucida Console" pitchFamily="49" charset="0"/>
              </a:rPr>
              <a:t>	</a:t>
            </a:r>
            <a:r>
              <a:rPr lang="en-US" dirty="0" smtClean="0">
                <a:latin typeface="Lucida Console" pitchFamily="49" charset="0"/>
              </a:rPr>
              <a:t>[[</a:t>
            </a:r>
            <a:r>
              <a:rPr lang="en-US" dirty="0">
                <a:latin typeface="Lucida Console" pitchFamily="49" charset="0"/>
              </a:rPr>
              <a:t>1,2,3],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					 [</a:t>
            </a:r>
            <a:r>
              <a:rPr lang="ru-RU" dirty="0">
                <a:latin typeface="Lucida Console" pitchFamily="49" charset="0"/>
              </a:rPr>
              <a:t>4,5,6],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					 [</a:t>
            </a:r>
            <a:r>
              <a:rPr lang="ru-RU" dirty="0">
                <a:latin typeface="Lucida Console" pitchFamily="49" charset="0"/>
              </a:rPr>
              <a:t>7,8,9]]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for list in </a:t>
            </a:r>
            <a:r>
              <a:rPr lang="en-US" dirty="0" err="1">
                <a:latin typeface="Lucida Console" pitchFamily="49" charset="0"/>
              </a:rPr>
              <a:t>list_of_lists</a:t>
            </a:r>
            <a:r>
              <a:rPr lang="en-US" dirty="0">
                <a:latin typeface="Lucida Console" pitchFamily="49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latin typeface="Lucida Console" pitchFamily="49" charset="0"/>
              </a:rPr>
              <a:t>... </a:t>
            </a:r>
            <a:r>
              <a:rPr lang="ru-RU" dirty="0" smtClean="0">
                <a:latin typeface="Lucida Console" pitchFamily="49" charset="0"/>
              </a:rPr>
              <a:t>	</a:t>
            </a:r>
            <a:r>
              <a:rPr lang="ru-RU" dirty="0" err="1" smtClean="0">
                <a:latin typeface="Lucida Console" pitchFamily="49" charset="0"/>
              </a:rPr>
              <a:t>list</a:t>
            </a:r>
            <a:r>
              <a:rPr lang="ru-RU" dirty="0" smtClean="0">
                <a:latin typeface="Lucida Console" pitchFamily="49" charset="0"/>
              </a:rPr>
              <a:t>[0</a:t>
            </a:r>
            <a:r>
              <a:rPr lang="ru-RU" dirty="0">
                <a:latin typeface="Lucida Console" pitchFamily="49" charset="0"/>
              </a:rPr>
              <a:t>] #кладем его в список</a:t>
            </a:r>
          </a:p>
          <a:p>
            <a:pPr marL="0" indent="0">
              <a:buNone/>
            </a:pPr>
            <a:r>
              <a:rPr lang="ru-RU" dirty="0">
                <a:latin typeface="Lucida Console" pitchFamily="49" charset="0"/>
              </a:rPr>
              <a:t>... </a:t>
            </a:r>
            <a:r>
              <a:rPr lang="ru-RU" dirty="0" smtClean="0">
                <a:latin typeface="Lucida Console" pitchFamily="49" charset="0"/>
              </a:rPr>
              <a:t>	</a:t>
            </a:r>
            <a:r>
              <a:rPr lang="ru-RU" dirty="0" err="1" smtClean="0">
                <a:latin typeface="Lucida Console" pitchFamily="49" charset="0"/>
              </a:rPr>
              <a:t>list</a:t>
            </a:r>
            <a:r>
              <a:rPr lang="ru-RU" dirty="0" smtClean="0">
                <a:latin typeface="Lucida Console" pitchFamily="49" charset="0"/>
              </a:rPr>
              <a:t>[2</a:t>
            </a:r>
            <a:r>
              <a:rPr lang="ru-RU" dirty="0">
                <a:latin typeface="Lucida Console" pitchFamily="49" charset="0"/>
              </a:rPr>
              <a:t>] #кладем его в список</a:t>
            </a:r>
          </a:p>
          <a:p>
            <a:pPr marL="0" indent="0">
              <a:buNone/>
            </a:pPr>
            <a:endParaRPr lang="ru-RU" dirty="0" smtClean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Lucida Console" pitchFamily="49" charset="0"/>
              </a:rPr>
              <a:t>&gt;&gt;&gt; </a:t>
            </a:r>
            <a:r>
              <a:rPr lang="en-US" dirty="0">
                <a:latin typeface="Lucida Console" pitchFamily="49" charset="0"/>
              </a:rPr>
              <a:t>[</a:t>
            </a:r>
            <a:r>
              <a:rPr lang="en-US" dirty="0" smtClean="0">
                <a:latin typeface="Lucida Console" pitchFamily="49" charset="0"/>
              </a:rPr>
              <a:t>x</a:t>
            </a:r>
            <a:r>
              <a:rPr lang="ru-RU" dirty="0" smtClean="0">
                <a:latin typeface="Lucida Console" pitchFamily="49" charset="0"/>
              </a:rPr>
              <a:t>	</a:t>
            </a:r>
            <a:r>
              <a:rPr lang="en-US" dirty="0" smtClean="0">
                <a:latin typeface="Lucida Console" pitchFamily="49" charset="0"/>
              </a:rPr>
              <a:t>for </a:t>
            </a:r>
            <a:r>
              <a:rPr lang="en-US" dirty="0">
                <a:latin typeface="Lucida Console" pitchFamily="49" charset="0"/>
              </a:rPr>
              <a:t>list in </a:t>
            </a:r>
            <a:r>
              <a:rPr lang="en-US" dirty="0" err="1">
                <a:latin typeface="Lucida Console" pitchFamily="49" charset="0"/>
              </a:rPr>
              <a:t>list_of_lists</a:t>
            </a:r>
            <a:endParaRPr lang="en-US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	</a:t>
            </a:r>
            <a:r>
              <a:rPr lang="en-US" dirty="0" smtClean="0">
                <a:latin typeface="Lucida Console" pitchFamily="49" charset="0"/>
              </a:rPr>
              <a:t>for </a:t>
            </a:r>
            <a:r>
              <a:rPr lang="en-US" dirty="0">
                <a:latin typeface="Lucida Console" pitchFamily="49" charset="0"/>
              </a:rPr>
              <a:t>x in (list[0], list[2])]</a:t>
            </a:r>
          </a:p>
          <a:p>
            <a:pPr marL="0" indent="0">
              <a:buNone/>
            </a:pPr>
            <a:r>
              <a:rPr lang="ru-RU" dirty="0">
                <a:latin typeface="Lucida Console" pitchFamily="49" charset="0"/>
              </a:rPr>
              <a:t>[1, 3, 4, 6, 7, 9]</a:t>
            </a:r>
          </a:p>
        </p:txBody>
      </p:sp>
    </p:spTree>
    <p:extLst>
      <p:ext uri="{BB962C8B-B14F-4D97-AF65-F5344CB8AC3E}">
        <p14:creationId xmlns:p14="http://schemas.microsoft.com/office/powerpoint/2010/main" val="349827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Что будет выведено на консоль?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</a:t>
            </a:r>
            <a:r>
              <a:rPr lang="en-US" dirty="0" err="1">
                <a:latin typeface="Lucida Console" pitchFamily="49" charset="0"/>
              </a:rPr>
              <a:t>list_of_lists</a:t>
            </a:r>
            <a:r>
              <a:rPr lang="en-US" dirty="0">
                <a:latin typeface="Lucida Console" pitchFamily="49" charset="0"/>
              </a:rPr>
              <a:t> </a:t>
            </a:r>
            <a:r>
              <a:rPr lang="en-US" dirty="0" smtClean="0">
                <a:latin typeface="Lucida Console" pitchFamily="49" charset="0"/>
              </a:rPr>
              <a:t>=</a:t>
            </a:r>
            <a:r>
              <a:rPr lang="ru-RU" dirty="0" smtClean="0">
                <a:latin typeface="Lucida Console" pitchFamily="49" charset="0"/>
              </a:rPr>
              <a:t>	</a:t>
            </a:r>
            <a:r>
              <a:rPr lang="en-US" dirty="0" smtClean="0">
                <a:latin typeface="Lucida Console" pitchFamily="49" charset="0"/>
              </a:rPr>
              <a:t>[[</a:t>
            </a:r>
            <a:r>
              <a:rPr lang="en-US" dirty="0">
                <a:latin typeface="Lucida Console" pitchFamily="49" charset="0"/>
              </a:rPr>
              <a:t>1,2,3],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					 [</a:t>
            </a:r>
            <a:r>
              <a:rPr lang="ru-RU" dirty="0">
                <a:latin typeface="Lucida Console" pitchFamily="49" charset="0"/>
              </a:rPr>
              <a:t>4,5,6],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					 [</a:t>
            </a:r>
            <a:r>
              <a:rPr lang="ru-RU" dirty="0">
                <a:latin typeface="Lucida Console" pitchFamily="49" charset="0"/>
              </a:rPr>
              <a:t>7,8,9</a:t>
            </a:r>
            <a:r>
              <a:rPr lang="ru-RU" dirty="0" smtClean="0">
                <a:latin typeface="Lucida Console" pitchFamily="49" charset="0"/>
              </a:rPr>
              <a:t>]]</a:t>
            </a:r>
          </a:p>
          <a:p>
            <a:pPr marL="0" indent="0">
              <a:buNone/>
            </a:pPr>
            <a:endParaRPr lang="ru-RU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[</a:t>
            </a:r>
            <a:r>
              <a:rPr lang="en-US" dirty="0" err="1" smtClean="0">
                <a:latin typeface="Lucida Console" pitchFamily="49" charset="0"/>
              </a:rPr>
              <a:t>func</a:t>
            </a:r>
            <a:r>
              <a:rPr lang="ru-RU" dirty="0">
                <a:latin typeface="Lucida Console" pitchFamily="49" charset="0"/>
              </a:rPr>
              <a:t>	</a:t>
            </a:r>
            <a:r>
              <a:rPr lang="en-US" dirty="0" smtClean="0">
                <a:latin typeface="Lucida Console" pitchFamily="49" charset="0"/>
              </a:rPr>
              <a:t>for </a:t>
            </a:r>
            <a:r>
              <a:rPr lang="en-US" dirty="0">
                <a:latin typeface="Lucida Console" pitchFamily="49" charset="0"/>
              </a:rPr>
              <a:t>list in </a:t>
            </a:r>
            <a:r>
              <a:rPr lang="en-US" dirty="0" err="1">
                <a:latin typeface="Lucida Console" pitchFamily="49" charset="0"/>
              </a:rPr>
              <a:t>list_of_lists</a:t>
            </a:r>
            <a:endParaRPr lang="en-US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	 	</a:t>
            </a:r>
            <a:r>
              <a:rPr lang="en-US" dirty="0" smtClean="0">
                <a:latin typeface="Lucida Console" pitchFamily="49" charset="0"/>
              </a:rPr>
              <a:t>for </a:t>
            </a:r>
            <a:r>
              <a:rPr lang="en-US" dirty="0" err="1">
                <a:latin typeface="Lucida Console" pitchFamily="49" charset="0"/>
              </a:rPr>
              <a:t>first_x</a:t>
            </a:r>
            <a:r>
              <a:rPr lang="en-US" dirty="0">
                <a:latin typeface="Lucida Console" pitchFamily="49" charset="0"/>
              </a:rPr>
              <a:t> in (list[0],)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		</a:t>
            </a:r>
            <a:r>
              <a:rPr lang="en-US" dirty="0" smtClean="0">
                <a:latin typeface="Lucida Console" pitchFamily="49" charset="0"/>
              </a:rPr>
              <a:t>for </a:t>
            </a:r>
            <a:r>
              <a:rPr lang="en-US" dirty="0" err="1">
                <a:latin typeface="Lucida Console" pitchFamily="49" charset="0"/>
              </a:rPr>
              <a:t>func</a:t>
            </a:r>
            <a:r>
              <a:rPr lang="en-US" dirty="0">
                <a:latin typeface="Lucida Console" pitchFamily="49" charset="0"/>
              </a:rPr>
              <a:t> in (</a:t>
            </a:r>
            <a:r>
              <a:rPr lang="en-US" dirty="0" err="1" smtClean="0">
                <a:latin typeface="Lucida Console" pitchFamily="49" charset="0"/>
              </a:rPr>
              <a:t>first_x</a:t>
            </a:r>
            <a:r>
              <a:rPr lang="en-US" dirty="0" smtClean="0">
                <a:latin typeface="Lucida Console" pitchFamily="49" charset="0"/>
              </a:rPr>
              <a:t>**2</a:t>
            </a:r>
            <a:r>
              <a:rPr lang="en-US" dirty="0">
                <a:latin typeface="Lucida Console" pitchFamily="49" charset="0"/>
              </a:rPr>
              <a:t>,)][1]</a:t>
            </a:r>
            <a:endParaRPr lang="ru-RU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68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0000" y="1556792"/>
            <a:ext cx="7675350" cy="4620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solidFill>
                  <a:srgbClr val="00B0F0"/>
                </a:solidFill>
                <a:latin typeface="Lucida Console" pitchFamily="49" charset="0"/>
              </a:rPr>
              <a:t>16</a:t>
            </a:r>
            <a:endParaRPr lang="ru-RU" sz="4800" dirty="0">
              <a:solidFill>
                <a:srgbClr val="00B0F0"/>
              </a:solidFill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</a:t>
            </a:r>
            <a:r>
              <a:rPr lang="en-US" dirty="0" err="1" smtClean="0">
                <a:latin typeface="Lucida Console" pitchFamily="49" charset="0"/>
              </a:rPr>
              <a:t>list_of_lists</a:t>
            </a:r>
            <a:r>
              <a:rPr lang="en-US" dirty="0" smtClean="0">
                <a:latin typeface="Lucida Console" pitchFamily="49" charset="0"/>
              </a:rPr>
              <a:t> = [[</a:t>
            </a:r>
            <a:r>
              <a:rPr lang="en-US" dirty="0">
                <a:latin typeface="Lucida Console" pitchFamily="49" charset="0"/>
              </a:rPr>
              <a:t>1,2,3</a:t>
            </a:r>
            <a:r>
              <a:rPr lang="en-US" dirty="0" smtClean="0">
                <a:latin typeface="Lucida Console" pitchFamily="49" charset="0"/>
              </a:rPr>
              <a:t>],</a:t>
            </a:r>
            <a:r>
              <a:rPr lang="ru-RU" dirty="0" smtClean="0">
                <a:latin typeface="Lucida Console" pitchFamily="49" charset="0"/>
              </a:rPr>
              <a:t> [</a:t>
            </a:r>
            <a:r>
              <a:rPr lang="ru-RU" dirty="0">
                <a:latin typeface="Lucida Console" pitchFamily="49" charset="0"/>
              </a:rPr>
              <a:t>4,5,6</a:t>
            </a:r>
            <a:r>
              <a:rPr lang="ru-RU" dirty="0" smtClean="0">
                <a:latin typeface="Lucida Console" pitchFamily="49" charset="0"/>
              </a:rPr>
              <a:t>], [</a:t>
            </a:r>
            <a:r>
              <a:rPr lang="ru-RU" dirty="0">
                <a:latin typeface="Lucida Console" pitchFamily="49" charset="0"/>
              </a:rPr>
              <a:t>7,8,9]]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[</a:t>
            </a:r>
            <a:r>
              <a:rPr lang="en-US" dirty="0" err="1" smtClean="0">
                <a:latin typeface="Lucida Console" pitchFamily="49" charset="0"/>
              </a:rPr>
              <a:t>func</a:t>
            </a:r>
            <a:r>
              <a:rPr lang="ru-RU" dirty="0">
                <a:latin typeface="Lucida Console" pitchFamily="49" charset="0"/>
              </a:rPr>
              <a:t> </a:t>
            </a:r>
            <a:r>
              <a:rPr lang="ru-RU" dirty="0" smtClean="0">
                <a:latin typeface="Lucida Console" pitchFamily="49" charset="0"/>
              </a:rPr>
              <a:t>	</a:t>
            </a:r>
            <a:r>
              <a:rPr lang="en-US" dirty="0" smtClean="0">
                <a:latin typeface="Lucida Console" pitchFamily="49" charset="0"/>
              </a:rPr>
              <a:t>for </a:t>
            </a:r>
            <a:r>
              <a:rPr lang="en-US" dirty="0">
                <a:latin typeface="Lucida Console" pitchFamily="49" charset="0"/>
              </a:rPr>
              <a:t>list in </a:t>
            </a:r>
            <a:r>
              <a:rPr lang="en-US" dirty="0" err="1">
                <a:latin typeface="Lucida Console" pitchFamily="49" charset="0"/>
              </a:rPr>
              <a:t>list_of_lists</a:t>
            </a:r>
            <a:endParaRPr lang="en-US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		</a:t>
            </a:r>
            <a:r>
              <a:rPr lang="en-US" dirty="0" smtClean="0">
                <a:latin typeface="Lucida Console" pitchFamily="49" charset="0"/>
              </a:rPr>
              <a:t>for </a:t>
            </a:r>
            <a:r>
              <a:rPr lang="en-US" dirty="0" err="1">
                <a:latin typeface="Lucida Console" pitchFamily="49" charset="0"/>
              </a:rPr>
              <a:t>first_x</a:t>
            </a:r>
            <a:r>
              <a:rPr lang="en-US" dirty="0">
                <a:latin typeface="Lucida Console" pitchFamily="49" charset="0"/>
              </a:rPr>
              <a:t> in (list[0],)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		</a:t>
            </a:r>
            <a:r>
              <a:rPr lang="en-US" dirty="0" smtClean="0">
                <a:latin typeface="Lucida Console" pitchFamily="49" charset="0"/>
              </a:rPr>
              <a:t>for </a:t>
            </a:r>
            <a:r>
              <a:rPr lang="en-US" dirty="0" err="1">
                <a:latin typeface="Lucida Console" pitchFamily="49" charset="0"/>
              </a:rPr>
              <a:t>func</a:t>
            </a:r>
            <a:r>
              <a:rPr lang="en-US" dirty="0">
                <a:latin typeface="Lucida Console" pitchFamily="49" charset="0"/>
              </a:rPr>
              <a:t> in (</a:t>
            </a:r>
            <a:r>
              <a:rPr lang="en-US" dirty="0" err="1">
                <a:latin typeface="Lucida Console" pitchFamily="49" charset="0"/>
              </a:rPr>
              <a:t>first_x</a:t>
            </a:r>
            <a:r>
              <a:rPr lang="en-US" dirty="0">
                <a:latin typeface="Lucida Console" pitchFamily="49" charset="0"/>
              </a:rPr>
              <a:t> ** 2,)]</a:t>
            </a:r>
          </a:p>
          <a:p>
            <a:pPr marL="0" indent="0">
              <a:buNone/>
            </a:pPr>
            <a:r>
              <a:rPr lang="ru-RU" dirty="0">
                <a:latin typeface="Lucida Console" pitchFamily="49" charset="0"/>
              </a:rPr>
              <a:t>[1, 16, 49]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[list[0] ** </a:t>
            </a:r>
            <a:r>
              <a:rPr lang="en-US" dirty="0" smtClean="0">
                <a:latin typeface="Lucida Console" pitchFamily="49" charset="0"/>
              </a:rPr>
              <a:t>2</a:t>
            </a:r>
            <a:r>
              <a:rPr lang="ru-RU" dirty="0" smtClean="0">
                <a:latin typeface="Lucida Console" pitchFamily="49" charset="0"/>
              </a:rPr>
              <a:t> </a:t>
            </a:r>
            <a:endParaRPr lang="en-US" dirty="0" smtClean="0">
              <a:latin typeface="Lucida Console" pitchFamily="49" charset="0"/>
            </a:endParaRP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			</a:t>
            </a:r>
            <a:r>
              <a:rPr lang="en-US" dirty="0" smtClean="0">
                <a:latin typeface="Lucida Console" pitchFamily="49" charset="0"/>
              </a:rPr>
              <a:t>for list in </a:t>
            </a:r>
            <a:r>
              <a:rPr lang="en-US" dirty="0" err="1" smtClean="0">
                <a:latin typeface="Lucida Console" pitchFamily="49" charset="0"/>
              </a:rPr>
              <a:t>list_of_lists</a:t>
            </a:r>
            <a:r>
              <a:rPr lang="en-US" dirty="0" smtClean="0">
                <a:latin typeface="Lucida Console" pitchFamily="49" charset="0"/>
              </a:rPr>
              <a:t>]</a:t>
            </a: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[</a:t>
            </a:r>
            <a:r>
              <a:rPr lang="ru-RU" dirty="0">
                <a:latin typeface="Lucida Console" pitchFamily="49" charset="0"/>
              </a:rPr>
              <a:t>1, 16, 49]</a:t>
            </a:r>
          </a:p>
        </p:txBody>
      </p:sp>
    </p:spTree>
    <p:extLst>
      <p:ext uri="{BB962C8B-B14F-4D97-AF65-F5344CB8AC3E}">
        <p14:creationId xmlns:p14="http://schemas.microsoft.com/office/powerpoint/2010/main" val="188648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Списочные встраивания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Недостатки списочных </a:t>
            </a:r>
            <a:r>
              <a:rPr lang="ru-RU" dirty="0" err="1"/>
              <a:t>встраиваний</a:t>
            </a:r>
            <a:r>
              <a:rPr lang="ru-RU" dirty="0"/>
              <a:t>:</a:t>
            </a:r>
          </a:p>
          <a:p>
            <a:r>
              <a:rPr lang="ru-RU" dirty="0" smtClean="0"/>
              <a:t>Они </a:t>
            </a:r>
            <a:r>
              <a:rPr lang="ru-RU" dirty="0"/>
              <a:t>расходуют ресурсы;</a:t>
            </a:r>
          </a:p>
          <a:p>
            <a:r>
              <a:rPr lang="ru-RU" dirty="0" smtClean="0"/>
              <a:t>Списки </a:t>
            </a:r>
            <a:r>
              <a:rPr lang="ru-RU" dirty="0"/>
              <a:t>всегда конечны.</a:t>
            </a:r>
          </a:p>
          <a:p>
            <a:pPr marL="0" indent="0" algn="just">
              <a:buNone/>
            </a:pPr>
            <a:r>
              <a:rPr lang="ru-RU" dirty="0"/>
              <a:t>Хочется итерироваться по списку, который может </a:t>
            </a:r>
            <a:r>
              <a:rPr lang="ru-RU" dirty="0" smtClean="0"/>
              <a:t>быть бесконечным</a:t>
            </a:r>
            <a:r>
              <a:rPr lang="ru-RU" dirty="0"/>
              <a:t>, не расходуя ресурсы. Т.е. хотелось </a:t>
            </a:r>
            <a:r>
              <a:rPr lang="ru-RU" dirty="0" smtClean="0"/>
              <a:t>бы иметь </a:t>
            </a:r>
            <a:r>
              <a:rPr lang="ru-RU" dirty="0"/>
              <a:t>возможность получить итератор вместо списка</a:t>
            </a:r>
            <a:r>
              <a:rPr lang="ru-RU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7204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Генераторные выражения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Действует аналогично генератору списков, </a:t>
            </a:r>
            <a:r>
              <a:rPr lang="ru-RU" dirty="0" smtClean="0"/>
              <a:t>но генерируется </a:t>
            </a:r>
            <a:r>
              <a:rPr lang="ru-RU" dirty="0"/>
              <a:t>не весь список, а итератор на него</a:t>
            </a:r>
            <a:r>
              <a:rPr lang="ru-RU" dirty="0" smtClean="0"/>
              <a:t>. </a:t>
            </a:r>
          </a:p>
          <a:p>
            <a:pPr marL="0" indent="0" algn="just">
              <a:buNone/>
            </a:pPr>
            <a:r>
              <a:rPr lang="ru-RU" dirty="0" smtClean="0"/>
              <a:t>Значения </a:t>
            </a:r>
            <a:r>
              <a:rPr lang="ru-RU" dirty="0"/>
              <a:t>будут вычисляться по мере вызова </a:t>
            </a:r>
            <a:r>
              <a:rPr lang="ru-RU" dirty="0" smtClean="0"/>
              <a:t>у итератора </a:t>
            </a:r>
            <a:r>
              <a:rPr lang="ru-RU" dirty="0"/>
              <a:t>метода </a:t>
            </a:r>
            <a:r>
              <a:rPr lang="ru-RU" dirty="0" err="1"/>
              <a:t>next</a:t>
            </a:r>
            <a:r>
              <a:rPr lang="ru-RU" dirty="0"/>
              <a:t>(). Т. о. генераторные </a:t>
            </a:r>
            <a:r>
              <a:rPr lang="ru-RU" dirty="0" smtClean="0"/>
              <a:t>выражения вобрали </a:t>
            </a:r>
            <a:r>
              <a:rPr lang="ru-RU" dirty="0"/>
              <a:t>в себя всё лучшее от итераторов (</a:t>
            </a:r>
            <a:r>
              <a:rPr lang="ru-RU" dirty="0" smtClean="0"/>
              <a:t>экономия ресурсов</a:t>
            </a:r>
            <a:r>
              <a:rPr lang="ru-RU" dirty="0"/>
              <a:t>, возможность работы с </a:t>
            </a:r>
            <a:r>
              <a:rPr lang="ru-RU" dirty="0" smtClean="0"/>
              <a:t>бесконечными последовательностями</a:t>
            </a:r>
            <a:r>
              <a:rPr lang="ru-RU" dirty="0"/>
              <a:t>) и списочных </a:t>
            </a:r>
            <a:r>
              <a:rPr lang="ru-RU" dirty="0" err="1" smtClean="0"/>
              <a:t>встраиваний</a:t>
            </a:r>
            <a:r>
              <a:rPr lang="ru-RU" dirty="0" smtClean="0"/>
              <a:t> (</a:t>
            </a:r>
            <a:r>
              <a:rPr lang="ru-RU" dirty="0"/>
              <a:t>простой и короткий синтаксис</a:t>
            </a:r>
            <a:r>
              <a:rPr lang="ru-RU" dirty="0" smtClean="0"/>
              <a:t>). </a:t>
            </a:r>
          </a:p>
          <a:p>
            <a:pPr marL="0" indent="0" algn="just">
              <a:buNone/>
            </a:pPr>
            <a:r>
              <a:rPr lang="ru-RU" dirty="0" smtClean="0"/>
              <a:t>Выражение </a:t>
            </a:r>
            <a:r>
              <a:rPr lang="ru-RU" dirty="0"/>
              <a:t>при этом пишется в круглых скобках.</a:t>
            </a:r>
          </a:p>
        </p:txBody>
      </p:sp>
    </p:spTree>
    <p:extLst>
      <p:ext uri="{BB962C8B-B14F-4D97-AF65-F5344CB8AC3E}">
        <p14:creationId xmlns:p14="http://schemas.microsoft.com/office/powerpoint/2010/main" val="11943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Генераторные выражения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</a:t>
            </a:r>
            <a:r>
              <a:rPr lang="en-US" dirty="0" err="1">
                <a:latin typeface="Lucida Console" pitchFamily="49" charset="0"/>
              </a:rPr>
              <a:t>line_list</a:t>
            </a:r>
            <a:r>
              <a:rPr lang="en-US" dirty="0">
                <a:latin typeface="Lucida Console" pitchFamily="49" charset="0"/>
              </a:rPr>
              <a:t> = [" </a:t>
            </a:r>
            <a:r>
              <a:rPr lang="en-US" dirty="0" err="1">
                <a:latin typeface="Lucida Console" pitchFamily="49" charset="0"/>
              </a:rPr>
              <a:t>abc</a:t>
            </a:r>
            <a:r>
              <a:rPr lang="en-US" dirty="0">
                <a:latin typeface="Lucida Console" pitchFamily="49" charset="0"/>
              </a:rPr>
              <a:t> ", "</a:t>
            </a:r>
            <a:r>
              <a:rPr lang="en-US" dirty="0" err="1">
                <a:latin typeface="Lucida Console" pitchFamily="49" charset="0"/>
              </a:rPr>
              <a:t>ab</a:t>
            </a:r>
            <a:r>
              <a:rPr lang="en-US" dirty="0">
                <a:latin typeface="Lucida Console" pitchFamily="49" charset="0"/>
              </a:rPr>
              <a:t>", "a b "]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[</a:t>
            </a:r>
            <a:r>
              <a:rPr lang="en-US" dirty="0" err="1">
                <a:latin typeface="Lucida Console" pitchFamily="49" charset="0"/>
              </a:rPr>
              <a:t>line.strip</a:t>
            </a:r>
            <a:r>
              <a:rPr lang="en-US" dirty="0">
                <a:latin typeface="Lucida Console" pitchFamily="49" charset="0"/>
              </a:rPr>
              <a:t>() for line in </a:t>
            </a:r>
            <a:r>
              <a:rPr lang="en-US" dirty="0" err="1">
                <a:latin typeface="Lucida Console" pitchFamily="49" charset="0"/>
              </a:rPr>
              <a:t>line_list</a:t>
            </a:r>
            <a:r>
              <a:rPr lang="en-US" dirty="0">
                <a:latin typeface="Lucida Console" pitchFamily="49" charset="0"/>
              </a:rPr>
              <a:t>]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['</a:t>
            </a:r>
            <a:r>
              <a:rPr lang="en-US" dirty="0" err="1">
                <a:latin typeface="Lucida Console" pitchFamily="49" charset="0"/>
              </a:rPr>
              <a:t>abc</a:t>
            </a:r>
            <a:r>
              <a:rPr lang="en-US" dirty="0">
                <a:latin typeface="Lucida Console" pitchFamily="49" charset="0"/>
              </a:rPr>
              <a:t>', '</a:t>
            </a:r>
            <a:r>
              <a:rPr lang="en-US" dirty="0" err="1">
                <a:latin typeface="Lucida Console" pitchFamily="49" charset="0"/>
              </a:rPr>
              <a:t>ab</a:t>
            </a:r>
            <a:r>
              <a:rPr lang="en-US" dirty="0">
                <a:latin typeface="Lucida Console" pitchFamily="49" charset="0"/>
              </a:rPr>
              <a:t>', 'a b']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</a:t>
            </a:r>
            <a:r>
              <a:rPr lang="en-US" dirty="0" err="1">
                <a:latin typeface="Lucida Console" pitchFamily="49" charset="0"/>
              </a:rPr>
              <a:t>stripped_iter</a:t>
            </a:r>
            <a:r>
              <a:rPr lang="en-US" dirty="0">
                <a:latin typeface="Lucida Console" pitchFamily="49" charset="0"/>
              </a:rPr>
              <a:t> =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(</a:t>
            </a:r>
            <a:r>
              <a:rPr lang="en-US" dirty="0" err="1">
                <a:latin typeface="Lucida Console" pitchFamily="49" charset="0"/>
              </a:rPr>
              <a:t>line.strip</a:t>
            </a:r>
            <a:r>
              <a:rPr lang="en-US" dirty="0">
                <a:latin typeface="Lucida Console" pitchFamily="49" charset="0"/>
              </a:rPr>
              <a:t>() for line in </a:t>
            </a:r>
            <a:r>
              <a:rPr lang="en-US" dirty="0" err="1">
                <a:latin typeface="Lucida Console" pitchFamily="49" charset="0"/>
              </a:rPr>
              <a:t>line_list</a:t>
            </a:r>
            <a:r>
              <a:rPr lang="en-US" dirty="0">
                <a:latin typeface="Lucida Console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</a:t>
            </a:r>
            <a:r>
              <a:rPr lang="en-US" dirty="0" smtClean="0">
                <a:latin typeface="Lucida Console" pitchFamily="49" charset="0"/>
              </a:rPr>
              <a:t>next(</a:t>
            </a:r>
            <a:r>
              <a:rPr lang="en-US" dirty="0" err="1" smtClean="0">
                <a:latin typeface="Lucida Console" pitchFamily="49" charset="0"/>
              </a:rPr>
              <a:t>stripped_iter</a:t>
            </a:r>
            <a:r>
              <a:rPr lang="ru-RU" dirty="0" smtClean="0">
                <a:latin typeface="Lucida Console" pitchFamily="49" charset="0"/>
              </a:rPr>
              <a:t>)</a:t>
            </a:r>
            <a:endParaRPr lang="en-US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'</a:t>
            </a:r>
            <a:r>
              <a:rPr lang="en-US" dirty="0" err="1">
                <a:latin typeface="Lucida Console" pitchFamily="49" charset="0"/>
              </a:rPr>
              <a:t>abc</a:t>
            </a:r>
            <a:r>
              <a:rPr lang="en-US" dirty="0">
                <a:latin typeface="Lucida Console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next(</a:t>
            </a:r>
            <a:r>
              <a:rPr lang="en-US" dirty="0" err="1">
                <a:latin typeface="Lucida Console" pitchFamily="49" charset="0"/>
              </a:rPr>
              <a:t>stripped_iter</a:t>
            </a:r>
            <a:r>
              <a:rPr lang="ru-RU" dirty="0">
                <a:latin typeface="Lucida Console" pitchFamily="49" charset="0"/>
              </a:rPr>
              <a:t>)</a:t>
            </a:r>
            <a:endParaRPr lang="en-US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Lucida Console" pitchFamily="49" charset="0"/>
              </a:rPr>
              <a:t>'</a:t>
            </a:r>
            <a:r>
              <a:rPr lang="en-US" dirty="0" err="1" smtClean="0">
                <a:latin typeface="Lucida Console" pitchFamily="49" charset="0"/>
              </a:rPr>
              <a:t>ab</a:t>
            </a:r>
            <a:r>
              <a:rPr lang="en-US" dirty="0" smtClean="0">
                <a:latin typeface="Lucida Console" pitchFamily="49" charset="0"/>
              </a:rPr>
              <a:t>'</a:t>
            </a:r>
            <a:endParaRPr lang="en-US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57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Списочные встраивания </a:t>
            </a:r>
            <a:r>
              <a:rPr lang="en-US" dirty="0" err="1"/>
              <a:t>vs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Генераторные выражения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Списочные встраивания нельзя </a:t>
            </a:r>
            <a:r>
              <a:rPr lang="ru-RU" dirty="0" smtClean="0"/>
              <a:t>использовать</a:t>
            </a:r>
            <a:r>
              <a:rPr lang="en-US" dirty="0" smtClean="0"/>
              <a:t> </a:t>
            </a:r>
            <a:r>
              <a:rPr lang="ru-RU" dirty="0" smtClean="0"/>
              <a:t>для </a:t>
            </a:r>
            <a:r>
              <a:rPr lang="ru-RU" dirty="0"/>
              <a:t>генерации бесконечных списков, </a:t>
            </a:r>
            <a:r>
              <a:rPr lang="ru-RU" dirty="0" smtClean="0"/>
              <a:t>а</a:t>
            </a:r>
            <a:r>
              <a:rPr lang="en-US" dirty="0" smtClean="0"/>
              <a:t> </a:t>
            </a:r>
            <a:r>
              <a:rPr lang="ru-RU" dirty="0" smtClean="0"/>
              <a:t>генераторные </a:t>
            </a:r>
            <a:r>
              <a:rPr lang="ru-RU" dirty="0"/>
              <a:t>выражения — можно.</a:t>
            </a:r>
          </a:p>
          <a:p>
            <a:pPr marL="0" indent="0" algn="just">
              <a:buNone/>
            </a:pPr>
            <a:r>
              <a:rPr lang="ru-RU" dirty="0" smtClean="0"/>
              <a:t>Генераторные </a:t>
            </a:r>
            <a:r>
              <a:rPr lang="ru-RU" dirty="0"/>
              <a:t>выражения всегда пишутся в </a:t>
            </a:r>
            <a:r>
              <a:rPr lang="ru-RU" dirty="0" smtClean="0"/>
              <a:t>(),</a:t>
            </a:r>
            <a:r>
              <a:rPr lang="en-US" dirty="0" smtClean="0"/>
              <a:t> </a:t>
            </a:r>
            <a:r>
              <a:rPr lang="ru-RU" dirty="0" smtClean="0"/>
              <a:t>но </a:t>
            </a:r>
            <a:r>
              <a:rPr lang="ru-RU" dirty="0"/>
              <a:t>если мы передаем их в функцию, скобки </a:t>
            </a:r>
            <a:r>
              <a:rPr lang="ru-RU" dirty="0" smtClean="0"/>
              <a:t>от</a:t>
            </a:r>
            <a:r>
              <a:rPr lang="en-US" dirty="0" smtClean="0"/>
              <a:t> </a:t>
            </a:r>
            <a:r>
              <a:rPr lang="ru-RU" dirty="0" smtClean="0"/>
              <a:t>функции </a:t>
            </a:r>
            <a:r>
              <a:rPr lang="ru-RU" dirty="0"/>
              <a:t>считаются (вторые не ставим):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sum(</a:t>
            </a:r>
            <a:r>
              <a:rPr lang="en-US" dirty="0" err="1">
                <a:latin typeface="Lucida Console" pitchFamily="49" charset="0"/>
              </a:rPr>
              <a:t>len</a:t>
            </a:r>
            <a:r>
              <a:rPr lang="en-US" dirty="0">
                <a:latin typeface="Lucida Console" pitchFamily="49" charset="0"/>
              </a:rPr>
              <a:t>(line</a:t>
            </a:r>
            <a:r>
              <a:rPr lang="en-US" dirty="0" smtClean="0">
                <a:latin typeface="Lucida Console" pitchFamily="49" charset="0"/>
              </a:rPr>
              <a:t>) for </a:t>
            </a:r>
            <a:r>
              <a:rPr lang="en-US" dirty="0">
                <a:latin typeface="Lucida Console" pitchFamily="49" charset="0"/>
              </a:rPr>
              <a:t>line in </a:t>
            </a:r>
            <a:r>
              <a:rPr lang="en-US" dirty="0" err="1">
                <a:latin typeface="Lucida Console" pitchFamily="49" charset="0"/>
              </a:rPr>
              <a:t>line_list</a:t>
            </a:r>
            <a:r>
              <a:rPr lang="en-US" dirty="0">
                <a:latin typeface="Lucida Console" pitchFamily="49" charset="0"/>
              </a:rPr>
              <a:t>)</a:t>
            </a:r>
          </a:p>
          <a:p>
            <a:pPr marL="0" indent="0">
              <a:buNone/>
            </a:pPr>
            <a:r>
              <a:rPr lang="ru-RU" dirty="0">
                <a:latin typeface="Lucida Console" pitchFamily="49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7033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Списочные встраивания </a:t>
            </a:r>
            <a:r>
              <a:rPr lang="en-US" dirty="0" err="1"/>
              <a:t>vs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Генераторные выражения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При работе с генераторными </a:t>
            </a:r>
            <a:r>
              <a:rPr lang="ru-RU" dirty="0" smtClean="0"/>
              <a:t>выражениями</a:t>
            </a:r>
            <a:r>
              <a:rPr lang="en-US" dirty="0" smtClean="0"/>
              <a:t> </a:t>
            </a:r>
            <a:r>
              <a:rPr lang="ru-RU" dirty="0" smtClean="0"/>
              <a:t>надо </a:t>
            </a:r>
            <a:r>
              <a:rPr lang="ru-RU" dirty="0"/>
              <a:t>быть осторожным с </a:t>
            </a:r>
            <a:r>
              <a:rPr lang="ru-RU" dirty="0" smtClean="0"/>
              <a:t>переопределением</a:t>
            </a:r>
            <a:r>
              <a:rPr lang="en-US" dirty="0" smtClean="0"/>
              <a:t> </a:t>
            </a:r>
            <a:r>
              <a:rPr lang="ru-RU" dirty="0" smtClean="0"/>
              <a:t>глобальных </a:t>
            </a:r>
            <a:r>
              <a:rPr lang="ru-RU" dirty="0"/>
              <a:t>переменных и функций: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</a:t>
            </a:r>
            <a:r>
              <a:rPr lang="en-US" dirty="0" err="1">
                <a:latin typeface="Lucida Console" pitchFamily="49" charset="0"/>
              </a:rPr>
              <a:t>def</a:t>
            </a:r>
            <a:r>
              <a:rPr lang="en-US" dirty="0">
                <a:latin typeface="Lucida Console" pitchFamily="49" charset="0"/>
              </a:rPr>
              <a:t> f(x):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... </a:t>
            </a:r>
            <a:r>
              <a:rPr lang="en-US" dirty="0" smtClean="0">
                <a:latin typeface="Lucida Console" pitchFamily="49" charset="0"/>
              </a:rPr>
              <a:t>		return </a:t>
            </a:r>
            <a:r>
              <a:rPr lang="en-US" dirty="0">
                <a:latin typeface="Lucida Console" pitchFamily="49" charset="0"/>
              </a:rPr>
              <a:t>x**2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it = (f(x) for x in </a:t>
            </a:r>
            <a:r>
              <a:rPr lang="en-US" dirty="0" err="1">
                <a:latin typeface="Lucida Console" pitchFamily="49" charset="0"/>
              </a:rPr>
              <a:t>xrange</a:t>
            </a:r>
            <a:r>
              <a:rPr lang="en-US" dirty="0">
                <a:latin typeface="Lucida Console" pitchFamily="49" charset="0"/>
              </a:rPr>
              <a:t>(2, 10))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</a:t>
            </a:r>
            <a:r>
              <a:rPr lang="en-US" dirty="0" err="1">
                <a:latin typeface="Lucida Console" pitchFamily="49" charset="0"/>
              </a:rPr>
              <a:t>it.next</a:t>
            </a:r>
            <a:r>
              <a:rPr lang="en-US" dirty="0">
                <a:latin typeface="Lucida Console" pitchFamily="49" charset="0"/>
              </a:rPr>
              <a:t>()</a:t>
            </a:r>
          </a:p>
          <a:p>
            <a:pPr marL="0" indent="0">
              <a:buNone/>
            </a:pPr>
            <a:r>
              <a:rPr lang="ru-RU" dirty="0">
                <a:latin typeface="Lucida Console" pitchFamily="49" charset="0"/>
              </a:rPr>
              <a:t>4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</a:t>
            </a:r>
            <a:r>
              <a:rPr lang="en-US" dirty="0" err="1">
                <a:latin typeface="Lucida Console" pitchFamily="49" charset="0"/>
              </a:rPr>
              <a:t>def</a:t>
            </a:r>
            <a:r>
              <a:rPr lang="en-US" dirty="0">
                <a:latin typeface="Lucida Console" pitchFamily="49" charset="0"/>
              </a:rPr>
              <a:t> f(x):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... </a:t>
            </a:r>
            <a:r>
              <a:rPr lang="en-US" dirty="0" smtClean="0">
                <a:latin typeface="Lucida Console" pitchFamily="49" charset="0"/>
              </a:rPr>
              <a:t>		return </a:t>
            </a:r>
            <a:r>
              <a:rPr lang="en-US" dirty="0">
                <a:latin typeface="Lucida Console" pitchFamily="49" charset="0"/>
              </a:rPr>
              <a:t>x**3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</a:t>
            </a:r>
            <a:r>
              <a:rPr lang="en-US" dirty="0" err="1">
                <a:latin typeface="Lucida Console" pitchFamily="49" charset="0"/>
              </a:rPr>
              <a:t>it.next</a:t>
            </a:r>
            <a:r>
              <a:rPr lang="en-US" dirty="0">
                <a:latin typeface="Lucida Console" pitchFamily="49" charset="0"/>
              </a:rPr>
              <a:t>()</a:t>
            </a:r>
          </a:p>
          <a:p>
            <a:pPr marL="0" indent="0">
              <a:buNone/>
            </a:pPr>
            <a:r>
              <a:rPr lang="ru-RU" dirty="0">
                <a:latin typeface="Lucida Console" pitchFamily="49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208982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Итератор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0000" y="1556792"/>
            <a:ext cx="7675350" cy="50405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L</a:t>
            </a:r>
            <a:r>
              <a:rPr lang="en-US" dirty="0" smtClean="0">
                <a:latin typeface="Lucida Console" pitchFamily="49" charset="0"/>
              </a:rPr>
              <a:t>=</a:t>
            </a:r>
            <a:r>
              <a:rPr lang="ru-RU" dirty="0" smtClean="0">
                <a:latin typeface="Lucida Console" pitchFamily="49" charset="0"/>
              </a:rPr>
              <a:t> </a:t>
            </a:r>
            <a:r>
              <a:rPr lang="en-US" dirty="0" smtClean="0">
                <a:latin typeface="Lucida Console" pitchFamily="49" charset="0"/>
              </a:rPr>
              <a:t>[</a:t>
            </a:r>
            <a:r>
              <a:rPr lang="en-US" dirty="0">
                <a:latin typeface="Lucida Console" pitchFamily="49" charset="0"/>
              </a:rPr>
              <a:t>1</a:t>
            </a:r>
            <a:r>
              <a:rPr lang="en-US" dirty="0" smtClean="0">
                <a:latin typeface="Lucida Console" pitchFamily="49" charset="0"/>
              </a:rPr>
              <a:t>,</a:t>
            </a:r>
            <a:r>
              <a:rPr lang="ru-RU" dirty="0" smtClean="0">
                <a:latin typeface="Lucida Console" pitchFamily="49" charset="0"/>
              </a:rPr>
              <a:t> </a:t>
            </a:r>
            <a:r>
              <a:rPr lang="en-US" dirty="0" smtClean="0">
                <a:latin typeface="Lucida Console" pitchFamily="49" charset="0"/>
              </a:rPr>
              <a:t>2</a:t>
            </a:r>
            <a:r>
              <a:rPr lang="en-US" dirty="0">
                <a:latin typeface="Lucida Console" pitchFamily="49" charset="0"/>
              </a:rPr>
              <a:t>]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it = </a:t>
            </a:r>
            <a:r>
              <a:rPr lang="en-US" b="1" dirty="0" err="1">
                <a:solidFill>
                  <a:srgbClr val="00B0F0"/>
                </a:solidFill>
                <a:latin typeface="Lucida Console" pitchFamily="49" charset="0"/>
              </a:rPr>
              <a:t>iter</a:t>
            </a:r>
            <a:r>
              <a:rPr lang="en-US" dirty="0">
                <a:latin typeface="Lucida Console" pitchFamily="49" charset="0"/>
              </a:rPr>
              <a:t>(L)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</a:t>
            </a:r>
            <a:r>
              <a:rPr lang="en-US" dirty="0" smtClean="0">
                <a:latin typeface="Lucida Console" pitchFamily="49" charset="0"/>
              </a:rPr>
              <a:t>print(it)</a:t>
            </a:r>
            <a:endParaRPr lang="en-US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&lt;</a:t>
            </a:r>
            <a:r>
              <a:rPr lang="en-US" dirty="0" err="1">
                <a:latin typeface="Lucida Console" pitchFamily="49" charset="0"/>
              </a:rPr>
              <a:t>list_iterator</a:t>
            </a:r>
            <a:r>
              <a:rPr lang="en-US" dirty="0">
                <a:latin typeface="Lucida Console" pitchFamily="49" charset="0"/>
              </a:rPr>
              <a:t> object at 0x000000000346F390&gt;</a:t>
            </a:r>
          </a:p>
          <a:p>
            <a:pPr marL="0" indent="0">
              <a:buNone/>
            </a:pPr>
            <a:r>
              <a:rPr lang="en-US" dirty="0" smtClean="0">
                <a:latin typeface="Lucida Console" pitchFamily="49" charset="0"/>
              </a:rPr>
              <a:t>&gt;&gt;&gt; </a:t>
            </a:r>
            <a:r>
              <a:rPr lang="en-US" dirty="0">
                <a:latin typeface="Lucida Console" pitchFamily="49" charset="0"/>
              </a:rPr>
              <a:t>next(it)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1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next(it)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2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next(it)</a:t>
            </a:r>
          </a:p>
          <a:p>
            <a:pPr marL="0" indent="0">
              <a:buNone/>
            </a:pPr>
            <a:r>
              <a:rPr lang="en-US" sz="1500" dirty="0" err="1">
                <a:latin typeface="Lucida Console" pitchFamily="49" charset="0"/>
              </a:rPr>
              <a:t>Traceback</a:t>
            </a:r>
            <a:r>
              <a:rPr lang="en-US" sz="1500" dirty="0">
                <a:latin typeface="Lucida Console" pitchFamily="49" charset="0"/>
              </a:rPr>
              <a:t> (most recent call last):</a:t>
            </a:r>
          </a:p>
          <a:p>
            <a:pPr marL="0" indent="0">
              <a:buNone/>
            </a:pPr>
            <a:r>
              <a:rPr lang="en-US" sz="1500" dirty="0">
                <a:latin typeface="Lucida Console" pitchFamily="49" charset="0"/>
              </a:rPr>
              <a:t>  File "&lt;pyshell#6&gt;", line 1, in &lt;module&gt;</a:t>
            </a:r>
          </a:p>
          <a:p>
            <a:pPr marL="0" indent="0">
              <a:buNone/>
            </a:pPr>
            <a:r>
              <a:rPr lang="en-US" sz="1500" dirty="0">
                <a:latin typeface="Lucida Console" pitchFamily="49" charset="0"/>
              </a:rPr>
              <a:t>    next(it)</a:t>
            </a:r>
          </a:p>
          <a:p>
            <a:pPr marL="0" indent="0">
              <a:buNone/>
            </a:pPr>
            <a:r>
              <a:rPr lang="en-US" b="1" dirty="0" err="1" smtClean="0">
                <a:solidFill>
                  <a:srgbClr val="00B0F0"/>
                </a:solidFill>
              </a:rPr>
              <a:t>StopIteration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08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25625"/>
            <a:ext cx="871296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Make list of tuples from the list in the following way.</a:t>
            </a:r>
            <a:br>
              <a:rPr lang="en-US" dirty="0"/>
            </a:br>
            <a:r>
              <a:rPr lang="en-US" dirty="0" smtClean="0"/>
              <a:t>From [1</a:t>
            </a:r>
            <a:r>
              <a:rPr lang="en-US" dirty="0"/>
              <a:t>, 3, 5, 2, 2, 3, 5, </a:t>
            </a:r>
            <a:r>
              <a:rPr lang="en-US" dirty="0" smtClean="0"/>
              <a:t>7] to</a:t>
            </a:r>
          </a:p>
          <a:p>
            <a:pPr marL="0" indent="0">
              <a:buNone/>
            </a:pPr>
            <a:r>
              <a:rPr lang="en-US" dirty="0" smtClean="0"/>
              <a:t>[(</a:t>
            </a:r>
            <a:r>
              <a:rPr lang="en-US" dirty="0"/>
              <a:t>1), (3, 5, 2</a:t>
            </a:r>
            <a:r>
              <a:rPr lang="en-US" dirty="0" smtClean="0"/>
              <a:t>), (</a:t>
            </a:r>
            <a:r>
              <a:rPr lang="en-US" dirty="0"/>
              <a:t>5, 2, 2, 3, 5</a:t>
            </a:r>
            <a:r>
              <a:rPr lang="en-US" dirty="0" smtClean="0"/>
              <a:t>), (</a:t>
            </a:r>
            <a:r>
              <a:rPr lang="en-US" dirty="0"/>
              <a:t>2, 2</a:t>
            </a:r>
            <a:r>
              <a:rPr lang="en-US" dirty="0" smtClean="0"/>
              <a:t>), (</a:t>
            </a:r>
            <a:r>
              <a:rPr lang="en-US" dirty="0"/>
              <a:t>2, 3</a:t>
            </a:r>
            <a:r>
              <a:rPr lang="en-US" dirty="0" smtClean="0"/>
              <a:t>), (</a:t>
            </a:r>
            <a:r>
              <a:rPr lang="en-US" dirty="0"/>
              <a:t>3, 5, 7</a:t>
            </a:r>
            <a:r>
              <a:rPr lang="en-US" dirty="0" smtClean="0"/>
              <a:t>), (</a:t>
            </a:r>
            <a:r>
              <a:rPr lang="en-US" dirty="0"/>
              <a:t>5, 7</a:t>
            </a:r>
            <a:r>
              <a:rPr lang="en-US" dirty="0" smtClean="0"/>
              <a:t>), (7)]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535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Вопрос+Ответ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25625"/>
            <a:ext cx="871296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Make list of tuples from the list in the following way.</a:t>
            </a:r>
            <a:br>
              <a:rPr lang="en-US" dirty="0"/>
            </a:br>
            <a:r>
              <a:rPr lang="en-US" dirty="0" smtClean="0"/>
              <a:t>From [1</a:t>
            </a:r>
            <a:r>
              <a:rPr lang="en-US" dirty="0"/>
              <a:t>, 3, 5, 2, 2, 3, 5, </a:t>
            </a:r>
            <a:r>
              <a:rPr lang="en-US" dirty="0" smtClean="0"/>
              <a:t>7] to</a:t>
            </a:r>
          </a:p>
          <a:p>
            <a:pPr marL="0" indent="0">
              <a:buNone/>
            </a:pPr>
            <a:r>
              <a:rPr lang="en-US" dirty="0" smtClean="0"/>
              <a:t>[(</a:t>
            </a:r>
            <a:r>
              <a:rPr lang="en-US" dirty="0"/>
              <a:t>1), (3, 5, 2</a:t>
            </a:r>
            <a:r>
              <a:rPr lang="en-US" dirty="0" smtClean="0"/>
              <a:t>), (</a:t>
            </a:r>
            <a:r>
              <a:rPr lang="en-US" dirty="0"/>
              <a:t>5, 2, 2, 3, 5</a:t>
            </a:r>
            <a:r>
              <a:rPr lang="en-US" dirty="0" smtClean="0"/>
              <a:t>), (</a:t>
            </a:r>
            <a:r>
              <a:rPr lang="en-US" dirty="0"/>
              <a:t>2, 2</a:t>
            </a:r>
            <a:r>
              <a:rPr lang="en-US" dirty="0" smtClean="0"/>
              <a:t>), (</a:t>
            </a:r>
            <a:r>
              <a:rPr lang="en-US" dirty="0"/>
              <a:t>2, 3</a:t>
            </a:r>
            <a:r>
              <a:rPr lang="en-US" dirty="0" smtClean="0"/>
              <a:t>), (</a:t>
            </a:r>
            <a:r>
              <a:rPr lang="en-US" dirty="0"/>
              <a:t>3, 5, 7</a:t>
            </a:r>
            <a:r>
              <a:rPr lang="en-US" dirty="0" smtClean="0"/>
              <a:t>), (</a:t>
            </a:r>
            <a:r>
              <a:rPr lang="en-US" dirty="0"/>
              <a:t>5, 7</a:t>
            </a:r>
            <a:r>
              <a:rPr lang="en-US" dirty="0" smtClean="0"/>
              <a:t>), (7)]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900" dirty="0">
                <a:latin typeface="Lucida Console" panose="020B0609040504020204" pitchFamily="49" charset="0"/>
              </a:rPr>
              <a:t>L=[1, 3, 5, 2, 2, 3, 5, 7]</a:t>
            </a:r>
          </a:p>
          <a:p>
            <a:pPr marL="0" indent="0">
              <a:buNone/>
            </a:pPr>
            <a:r>
              <a:rPr lang="en-US" sz="1900" dirty="0" smtClean="0">
                <a:latin typeface="Lucida Console" panose="020B0609040504020204" pitchFamily="49" charset="0"/>
              </a:rPr>
              <a:t>[</a:t>
            </a:r>
            <a:r>
              <a:rPr lang="en-US" sz="1900" dirty="0">
                <a:latin typeface="Lucida Console" panose="020B0609040504020204" pitchFamily="49" charset="0"/>
              </a:rPr>
              <a:t>tuple(x) for </a:t>
            </a:r>
            <a:r>
              <a:rPr lang="en-US" sz="1900" dirty="0" err="1">
                <a:latin typeface="Lucida Console" panose="020B0609040504020204" pitchFamily="49" charset="0"/>
              </a:rPr>
              <a:t>i</a:t>
            </a:r>
            <a:r>
              <a:rPr lang="en-US" sz="1900" dirty="0">
                <a:latin typeface="Lucida Console" panose="020B0609040504020204" pitchFamily="49" charset="0"/>
              </a:rPr>
              <a:t> in range(</a:t>
            </a:r>
            <a:r>
              <a:rPr lang="en-US" sz="1900" dirty="0" err="1">
                <a:latin typeface="Lucida Console" panose="020B0609040504020204" pitchFamily="49" charset="0"/>
              </a:rPr>
              <a:t>len</a:t>
            </a:r>
            <a:r>
              <a:rPr lang="en-US" sz="1900" dirty="0">
                <a:latin typeface="Lucida Console" panose="020B0609040504020204" pitchFamily="49" charset="0"/>
              </a:rPr>
              <a:t>(L)) for x in (L[</a:t>
            </a:r>
            <a:r>
              <a:rPr lang="en-US" sz="1900" dirty="0" err="1">
                <a:latin typeface="Lucida Console" panose="020B0609040504020204" pitchFamily="49" charset="0"/>
              </a:rPr>
              <a:t>i:i+L</a:t>
            </a:r>
            <a:r>
              <a:rPr lang="en-US" sz="1900" dirty="0">
                <a:latin typeface="Lucida Console" panose="020B0609040504020204" pitchFamily="49" charset="0"/>
              </a:rPr>
              <a:t>[</a:t>
            </a:r>
            <a:r>
              <a:rPr lang="en-US" sz="1900" dirty="0" err="1">
                <a:latin typeface="Lucida Console" panose="020B0609040504020204" pitchFamily="49" charset="0"/>
              </a:rPr>
              <a:t>i</a:t>
            </a:r>
            <a:r>
              <a:rPr lang="en-US" sz="1900" dirty="0">
                <a:latin typeface="Lucida Console" panose="020B0609040504020204" pitchFamily="49" charset="0"/>
              </a:rPr>
              <a:t>]], </a:t>
            </a:r>
            <a:r>
              <a:rPr lang="en-US" sz="1900" dirty="0" smtClean="0">
                <a:latin typeface="Lucida Console" panose="020B0609040504020204" pitchFamily="49" charset="0"/>
              </a:rPr>
              <a:t>)]</a:t>
            </a:r>
          </a:p>
          <a:p>
            <a:pPr marL="0" indent="0">
              <a:buNone/>
            </a:pPr>
            <a:endParaRPr lang="en-US" sz="19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ru-RU" sz="1700" dirty="0">
                <a:latin typeface="Lucida Console" panose="020B0609040504020204" pitchFamily="49" charset="0"/>
              </a:rPr>
              <a:t>[(</a:t>
            </a:r>
            <a:r>
              <a:rPr lang="ru-RU" sz="1700" dirty="0" smtClean="0">
                <a:latin typeface="Lucida Console" panose="020B0609040504020204" pitchFamily="49" charset="0"/>
              </a:rPr>
              <a:t>1), </a:t>
            </a:r>
            <a:r>
              <a:rPr lang="ru-RU" sz="1700" dirty="0">
                <a:latin typeface="Lucida Console" panose="020B0609040504020204" pitchFamily="49" charset="0"/>
              </a:rPr>
              <a:t>(</a:t>
            </a:r>
            <a:r>
              <a:rPr lang="ru-RU" sz="1700" dirty="0" smtClean="0">
                <a:latin typeface="Lucida Console" panose="020B0609040504020204" pitchFamily="49" charset="0"/>
              </a:rPr>
              <a:t>3,5,2</a:t>
            </a:r>
            <a:r>
              <a:rPr lang="ru-RU" sz="1700" dirty="0">
                <a:latin typeface="Lucida Console" panose="020B0609040504020204" pitchFamily="49" charset="0"/>
              </a:rPr>
              <a:t>), (</a:t>
            </a:r>
            <a:r>
              <a:rPr lang="ru-RU" sz="1700" dirty="0" smtClean="0">
                <a:latin typeface="Lucida Console" panose="020B0609040504020204" pitchFamily="49" charset="0"/>
              </a:rPr>
              <a:t>5,2,2,3,5</a:t>
            </a:r>
            <a:r>
              <a:rPr lang="ru-RU" sz="1700" dirty="0">
                <a:latin typeface="Lucida Console" panose="020B0609040504020204" pitchFamily="49" charset="0"/>
              </a:rPr>
              <a:t>), (</a:t>
            </a:r>
            <a:r>
              <a:rPr lang="ru-RU" sz="1700" dirty="0" smtClean="0">
                <a:latin typeface="Lucida Console" panose="020B0609040504020204" pitchFamily="49" charset="0"/>
              </a:rPr>
              <a:t>2,2</a:t>
            </a:r>
            <a:r>
              <a:rPr lang="ru-RU" sz="1700" dirty="0">
                <a:latin typeface="Lucida Console" panose="020B0609040504020204" pitchFamily="49" charset="0"/>
              </a:rPr>
              <a:t>), (</a:t>
            </a:r>
            <a:r>
              <a:rPr lang="ru-RU" sz="1700" dirty="0" smtClean="0">
                <a:latin typeface="Lucida Console" panose="020B0609040504020204" pitchFamily="49" charset="0"/>
              </a:rPr>
              <a:t>2,3</a:t>
            </a:r>
            <a:r>
              <a:rPr lang="ru-RU" sz="1700" dirty="0">
                <a:latin typeface="Lucida Console" panose="020B0609040504020204" pitchFamily="49" charset="0"/>
              </a:rPr>
              <a:t>), (</a:t>
            </a:r>
            <a:r>
              <a:rPr lang="ru-RU" sz="1700" dirty="0" smtClean="0">
                <a:latin typeface="Lucida Console" panose="020B0609040504020204" pitchFamily="49" charset="0"/>
              </a:rPr>
              <a:t>3,5,7</a:t>
            </a:r>
            <a:r>
              <a:rPr lang="ru-RU" sz="1700" dirty="0">
                <a:latin typeface="Lucida Console" panose="020B0609040504020204" pitchFamily="49" charset="0"/>
              </a:rPr>
              <a:t>), (</a:t>
            </a:r>
            <a:r>
              <a:rPr lang="ru-RU" sz="1700" dirty="0" smtClean="0">
                <a:latin typeface="Lucida Console" panose="020B0609040504020204" pitchFamily="49" charset="0"/>
              </a:rPr>
              <a:t>5,7</a:t>
            </a:r>
            <a:r>
              <a:rPr lang="ru-RU" sz="1700" dirty="0">
                <a:latin typeface="Lucida Console" panose="020B0609040504020204" pitchFamily="49" charset="0"/>
              </a:rPr>
              <a:t>), (</a:t>
            </a:r>
            <a:r>
              <a:rPr lang="ru-RU" sz="1700" dirty="0" smtClean="0">
                <a:latin typeface="Lucida Console" panose="020B0609040504020204" pitchFamily="49" charset="0"/>
              </a:rPr>
              <a:t>7)]</a:t>
            </a:r>
            <a:endParaRPr lang="ru-RU" sz="17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78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25625"/>
            <a:ext cx="84969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 smtClean="0">
                <a:latin typeface="Lucida Console" panose="020B0609040504020204" pitchFamily="49" charset="0"/>
              </a:rPr>
              <a:t>print</a:t>
            </a:r>
            <a:r>
              <a:rPr lang="en-US" sz="1700" dirty="0">
                <a:latin typeface="Lucida Console" panose="020B0609040504020204" pitchFamily="49" charset="0"/>
              </a:rPr>
              <a:t>(", ".join(["ha" if </a:t>
            </a:r>
            <a:r>
              <a:rPr lang="en-US" sz="1700" dirty="0" err="1">
                <a:latin typeface="Lucida Console" panose="020B0609040504020204" pitchFamily="49" charset="0"/>
              </a:rPr>
              <a:t>i</a:t>
            </a:r>
            <a:r>
              <a:rPr lang="en-US" sz="1700" dirty="0">
                <a:latin typeface="Lucida Console" panose="020B0609040504020204" pitchFamily="49" charset="0"/>
              </a:rPr>
              <a:t> else "Ha" for </a:t>
            </a:r>
            <a:r>
              <a:rPr lang="en-US" sz="1700" dirty="0" err="1">
                <a:latin typeface="Lucida Console" panose="020B0609040504020204" pitchFamily="49" charset="0"/>
              </a:rPr>
              <a:t>i</a:t>
            </a:r>
            <a:r>
              <a:rPr lang="en-US" sz="1700" dirty="0">
                <a:latin typeface="Lucida Console" panose="020B0609040504020204" pitchFamily="49" charset="0"/>
              </a:rPr>
              <a:t> in range(3</a:t>
            </a:r>
            <a:r>
              <a:rPr lang="en-US" sz="1700" dirty="0" smtClean="0">
                <a:latin typeface="Lucida Console" panose="020B0609040504020204" pitchFamily="49" charset="0"/>
              </a:rPr>
              <a:t>)])+"!")</a:t>
            </a:r>
            <a:endParaRPr lang="ru-RU" sz="1700" dirty="0">
              <a:latin typeface="Lucida Console" panose="020B0609040504020204" pitchFamily="49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749674"/>
            <a:ext cx="476250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Вопрос+Ответ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25625"/>
            <a:ext cx="84969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dirty="0" smtClean="0">
                <a:latin typeface="Lucida Console" panose="020B0609040504020204" pitchFamily="49" charset="0"/>
              </a:rPr>
              <a:t>print</a:t>
            </a:r>
            <a:r>
              <a:rPr lang="en-US" sz="1700" dirty="0">
                <a:latin typeface="Lucida Console" panose="020B0609040504020204" pitchFamily="49" charset="0"/>
              </a:rPr>
              <a:t>(", ".join(["ha" if </a:t>
            </a:r>
            <a:r>
              <a:rPr lang="en-US" sz="1700" dirty="0" err="1">
                <a:latin typeface="Lucida Console" panose="020B0609040504020204" pitchFamily="49" charset="0"/>
              </a:rPr>
              <a:t>i</a:t>
            </a:r>
            <a:r>
              <a:rPr lang="en-US" sz="1700" dirty="0">
                <a:latin typeface="Lucida Console" panose="020B0609040504020204" pitchFamily="49" charset="0"/>
              </a:rPr>
              <a:t> else "Ha" for </a:t>
            </a:r>
            <a:r>
              <a:rPr lang="en-US" sz="1700" dirty="0" err="1">
                <a:latin typeface="Lucida Console" panose="020B0609040504020204" pitchFamily="49" charset="0"/>
              </a:rPr>
              <a:t>i</a:t>
            </a:r>
            <a:r>
              <a:rPr lang="en-US" sz="1700" dirty="0">
                <a:latin typeface="Lucida Console" panose="020B0609040504020204" pitchFamily="49" charset="0"/>
              </a:rPr>
              <a:t> in range(3</a:t>
            </a:r>
            <a:r>
              <a:rPr lang="en-US" sz="1700" dirty="0" smtClean="0">
                <a:latin typeface="Lucida Console" panose="020B0609040504020204" pitchFamily="49" charset="0"/>
              </a:rPr>
              <a:t>)])+"!")</a:t>
            </a:r>
          </a:p>
          <a:p>
            <a:pPr marL="0" indent="0">
              <a:buNone/>
            </a:pPr>
            <a:endParaRPr lang="en-US" sz="17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700" dirty="0" smtClean="0">
                <a:latin typeface="Lucida Console" panose="020B0609040504020204" pitchFamily="49" charset="0"/>
              </a:rPr>
              <a:t>Ha</a:t>
            </a:r>
            <a:r>
              <a:rPr lang="en-US" sz="1700" dirty="0">
                <a:latin typeface="Lucida Console" panose="020B0609040504020204" pitchFamily="49" charset="0"/>
              </a:rPr>
              <a:t>, ha, ha!</a:t>
            </a:r>
            <a:endParaRPr lang="ru-RU" sz="1700" dirty="0">
              <a:latin typeface="Lucida Console" panose="020B0609040504020204" pitchFamily="49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860449"/>
            <a:ext cx="4546476" cy="245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Генераторы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4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Lucida Console" panose="020B0609040504020204" pitchFamily="49" charset="0"/>
              </a:rPr>
              <a:t>def</a:t>
            </a:r>
            <a:r>
              <a:rPr lang="en-US" sz="2000" dirty="0"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latin typeface="Lucida Console" panose="020B0609040504020204" pitchFamily="49" charset="0"/>
              </a:rPr>
              <a:t>not_a_generator</a:t>
            </a:r>
            <a:r>
              <a:rPr lang="en-US" sz="2000" dirty="0">
                <a:latin typeface="Lucida Console" panose="020B0609040504020204" pitchFamily="49" charset="0"/>
              </a:rPr>
              <a:t>():</a:t>
            </a:r>
          </a:p>
          <a:p>
            <a:pPr marL="0" indent="0">
              <a:buNone/>
            </a:pPr>
            <a:r>
              <a:rPr lang="en-US" sz="2000" dirty="0">
                <a:latin typeface="Lucida Console" panose="020B0609040504020204" pitchFamily="49" charset="0"/>
              </a:rPr>
              <a:t>    result = []</a:t>
            </a:r>
          </a:p>
          <a:p>
            <a:pPr marL="0" indent="0">
              <a:buNone/>
            </a:pPr>
            <a:r>
              <a:rPr lang="en-US" sz="2000" dirty="0">
                <a:latin typeface="Lucida Console" panose="020B0609040504020204" pitchFamily="49" charset="0"/>
              </a:rPr>
              <a:t>    for </a:t>
            </a:r>
            <a:r>
              <a:rPr lang="en-US" sz="2000" dirty="0" err="1">
                <a:latin typeface="Lucida Console" panose="020B0609040504020204" pitchFamily="49" charset="0"/>
              </a:rPr>
              <a:t>i</a:t>
            </a:r>
            <a:r>
              <a:rPr lang="en-US" sz="2000" dirty="0">
                <a:latin typeface="Lucida Console" panose="020B0609040504020204" pitchFamily="49" charset="0"/>
              </a:rPr>
              <a:t> in </a:t>
            </a:r>
            <a:r>
              <a:rPr lang="en-US" sz="2000" dirty="0" smtClean="0">
                <a:latin typeface="Lucida Console" panose="020B0609040504020204" pitchFamily="49" charset="0"/>
              </a:rPr>
              <a:t>range(2000</a:t>
            </a:r>
            <a:r>
              <a:rPr lang="en-US" sz="2000" dirty="0">
                <a:latin typeface="Lucida Console" panose="020B0609040504020204" pitchFamily="49" charset="0"/>
              </a:rPr>
              <a:t>):</a:t>
            </a:r>
          </a:p>
          <a:p>
            <a:pPr marL="0" indent="0">
              <a:buNone/>
            </a:pPr>
            <a:r>
              <a:rPr lang="en-US" sz="2000" dirty="0">
                <a:latin typeface="Lucida Console" panose="020B0609040504020204" pitchFamily="49" charset="0"/>
              </a:rPr>
              <a:t>        </a:t>
            </a:r>
            <a:r>
              <a:rPr lang="en-US" sz="2000" dirty="0" err="1" smtClean="0">
                <a:latin typeface="Lucida Console" panose="020B0609040504020204" pitchFamily="49" charset="0"/>
              </a:rPr>
              <a:t>result.append</a:t>
            </a:r>
            <a:r>
              <a:rPr lang="en-US" sz="2000" dirty="0" smtClean="0">
                <a:latin typeface="Lucida Console" panose="020B0609040504020204" pitchFamily="49" charset="0"/>
              </a:rPr>
              <a:t>(</a:t>
            </a:r>
            <a:r>
              <a:rPr lang="en-US" sz="2000" dirty="0" err="1" smtClean="0">
                <a:latin typeface="Lucida Console" panose="020B0609040504020204" pitchFamily="49" charset="0"/>
              </a:rPr>
              <a:t>expensive_computation</a:t>
            </a:r>
            <a:r>
              <a:rPr lang="en-US" sz="2000" dirty="0" smtClean="0">
                <a:latin typeface="Lucida Console" panose="020B0609040504020204" pitchFamily="49" charset="0"/>
              </a:rPr>
              <a:t>(</a:t>
            </a:r>
            <a:r>
              <a:rPr lang="en-US" sz="2000" dirty="0" err="1" smtClean="0">
                <a:latin typeface="Lucida Console" panose="020B0609040504020204" pitchFamily="49" charset="0"/>
              </a:rPr>
              <a:t>i</a:t>
            </a:r>
            <a:r>
              <a:rPr lang="en-US" sz="2000" dirty="0">
                <a:latin typeface="Lucida Console" panose="020B0609040504020204" pitchFamily="49" charset="0"/>
              </a:rPr>
              <a:t>))</a:t>
            </a:r>
          </a:p>
          <a:p>
            <a:pPr marL="0" indent="0">
              <a:buNone/>
            </a:pPr>
            <a:r>
              <a:rPr lang="en-US" sz="2000" dirty="0">
                <a:latin typeface="Lucida Console" panose="020B0609040504020204" pitchFamily="49" charset="0"/>
              </a:rPr>
              <a:t>    return </a:t>
            </a:r>
            <a:r>
              <a:rPr lang="en-US" sz="2000" dirty="0" smtClean="0">
                <a:latin typeface="Lucida Console" panose="020B0609040504020204" pitchFamily="49" charset="0"/>
              </a:rPr>
              <a:t>result</a:t>
            </a:r>
          </a:p>
          <a:p>
            <a:pPr marL="0" indent="0">
              <a:buNone/>
            </a:pPr>
            <a:endParaRPr lang="en-US" sz="20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Lucida Console" panose="020B0609040504020204" pitchFamily="49" charset="0"/>
              </a:rPr>
              <a:t>Плохая производительность!</a:t>
            </a:r>
            <a:endParaRPr lang="ru-RU" sz="2000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02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dirty="0" err="1"/>
              <a:t>my_generator</a:t>
            </a:r>
            <a:r>
              <a:rPr lang="en-US" dirty="0"/>
              <a:t>():</a:t>
            </a:r>
          </a:p>
          <a:p>
            <a:pPr marL="0" indent="0">
              <a:buNone/>
            </a:pPr>
            <a:r>
              <a:rPr lang="en-US" dirty="0"/>
              <a:t>    for </a:t>
            </a:r>
            <a:r>
              <a:rPr lang="en-US" dirty="0" err="1"/>
              <a:t>i</a:t>
            </a:r>
            <a:r>
              <a:rPr lang="en-US" dirty="0"/>
              <a:t> in </a:t>
            </a:r>
            <a:r>
              <a:rPr lang="en-US" dirty="0" smtClean="0"/>
              <a:t>range(2000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b="1" dirty="0">
                <a:solidFill>
                  <a:srgbClr val="00B0F0"/>
                </a:solidFill>
              </a:rPr>
              <a:t>yield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 smtClean="0"/>
              <a:t>expensive_computation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 in </a:t>
            </a:r>
            <a:r>
              <a:rPr lang="en-US" dirty="0" err="1" smtClean="0"/>
              <a:t>my_generator</a:t>
            </a:r>
            <a:r>
              <a:rPr lang="en-US" dirty="0" smtClean="0"/>
              <a:t>():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print(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Команда </a:t>
            </a:r>
            <a:r>
              <a:rPr lang="en-US" dirty="0"/>
              <a:t>yield </a:t>
            </a:r>
            <a:r>
              <a:rPr lang="ru-RU" dirty="0"/>
              <a:t>«замораживает» выполнение функции в указанном месте!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005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Генератор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3100" b="1" dirty="0" smtClean="0">
                <a:solidFill>
                  <a:srgbClr val="00B0F0"/>
                </a:solidFill>
              </a:rPr>
              <a:t>Генераторы – это функции</a:t>
            </a:r>
            <a:r>
              <a:rPr lang="ru-RU" sz="3100" b="1" dirty="0">
                <a:solidFill>
                  <a:srgbClr val="00B0F0"/>
                </a:solidFill>
              </a:rPr>
              <a:t>, возвращающие </a:t>
            </a:r>
            <a:r>
              <a:rPr lang="ru-RU" sz="3100" b="1" dirty="0" smtClean="0">
                <a:solidFill>
                  <a:srgbClr val="00B0F0"/>
                </a:solidFill>
              </a:rPr>
              <a:t>генераторные </a:t>
            </a:r>
            <a:r>
              <a:rPr lang="ru-RU" sz="3100" b="1" dirty="0">
                <a:solidFill>
                  <a:srgbClr val="00B0F0"/>
                </a:solidFill>
              </a:rPr>
              <a:t>объекты</a:t>
            </a:r>
            <a:r>
              <a:rPr lang="ru-RU" sz="3100" b="1" dirty="0" smtClean="0">
                <a:solidFill>
                  <a:srgbClr val="00B0F0"/>
                </a:solidFill>
              </a:rPr>
              <a:t>, реализующие </a:t>
            </a:r>
            <a:r>
              <a:rPr lang="ru-RU" sz="3100" b="1" dirty="0">
                <a:solidFill>
                  <a:srgbClr val="00B0F0"/>
                </a:solidFill>
              </a:rPr>
              <a:t>интерфейс итераторов (и не только</a:t>
            </a:r>
            <a:r>
              <a:rPr lang="ru-RU" sz="3100" b="1" dirty="0" smtClean="0">
                <a:solidFill>
                  <a:srgbClr val="00B0F0"/>
                </a:solidFill>
              </a:rPr>
              <a:t>).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&gt;&gt;&gt; </a:t>
            </a:r>
            <a:r>
              <a:rPr lang="en-US" dirty="0" err="1">
                <a:latin typeface="Lucida Console" panose="020B0609040504020204" pitchFamily="49" charset="0"/>
              </a:rPr>
              <a:t>def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err="1">
                <a:latin typeface="Lucida Console" panose="020B0609040504020204" pitchFamily="49" charset="0"/>
              </a:rPr>
              <a:t>infinite_generator</a:t>
            </a:r>
            <a:r>
              <a:rPr lang="en-US" dirty="0">
                <a:latin typeface="Lucida Console" panose="020B0609040504020204" pitchFamily="49" charset="0"/>
              </a:rPr>
              <a:t>():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... </a:t>
            </a:r>
            <a:r>
              <a:rPr lang="ru-RU" dirty="0" smtClean="0">
                <a:latin typeface="Lucida Console" panose="020B0609040504020204" pitchFamily="49" charset="0"/>
              </a:rPr>
              <a:t>	</a:t>
            </a:r>
            <a:r>
              <a:rPr lang="en-US" dirty="0" err="1" smtClean="0">
                <a:latin typeface="Lucida Console" panose="020B0609040504020204" pitchFamily="49" charset="0"/>
              </a:rPr>
              <a:t>i</a:t>
            </a:r>
            <a:r>
              <a:rPr lang="en-US" dirty="0" smtClean="0">
                <a:latin typeface="Lucida Console" panose="020B0609040504020204" pitchFamily="49" charset="0"/>
              </a:rPr>
              <a:t> </a:t>
            </a:r>
            <a:r>
              <a:rPr lang="en-US" dirty="0">
                <a:latin typeface="Lucida Console" panose="020B0609040504020204" pitchFamily="49" charset="0"/>
              </a:rPr>
              <a:t>= 0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... </a:t>
            </a:r>
            <a:r>
              <a:rPr lang="ru-RU" dirty="0" smtClean="0">
                <a:latin typeface="Lucida Console" panose="020B0609040504020204" pitchFamily="49" charset="0"/>
              </a:rPr>
              <a:t>	</a:t>
            </a:r>
            <a:r>
              <a:rPr lang="en-US" dirty="0" smtClean="0">
                <a:latin typeface="Lucida Console" panose="020B0609040504020204" pitchFamily="49" charset="0"/>
              </a:rPr>
              <a:t>while </a:t>
            </a:r>
            <a:r>
              <a:rPr lang="en-US" dirty="0">
                <a:latin typeface="Lucida Console" panose="020B0609040504020204" pitchFamily="49" charset="0"/>
              </a:rPr>
              <a:t>(True):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... </a:t>
            </a:r>
            <a:r>
              <a:rPr lang="ru-RU" dirty="0" smtClean="0">
                <a:latin typeface="Lucida Console" panose="020B0609040504020204" pitchFamily="49" charset="0"/>
              </a:rPr>
              <a:t>	</a:t>
            </a:r>
            <a:r>
              <a:rPr lang="en-US" dirty="0" smtClean="0">
                <a:latin typeface="Lucida Console" panose="020B0609040504020204" pitchFamily="49" charset="0"/>
              </a:rPr>
              <a:t>yield </a:t>
            </a:r>
            <a:r>
              <a:rPr lang="en-US" dirty="0" err="1">
                <a:latin typeface="Lucida Console" panose="020B0609040504020204" pitchFamily="49" charset="0"/>
              </a:rPr>
              <a:t>i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... </a:t>
            </a:r>
            <a:r>
              <a:rPr lang="ru-RU" dirty="0" smtClean="0">
                <a:latin typeface="Lucida Console" panose="020B0609040504020204" pitchFamily="49" charset="0"/>
              </a:rPr>
              <a:t>	</a:t>
            </a:r>
            <a:r>
              <a:rPr lang="en-US" dirty="0" err="1" smtClean="0">
                <a:latin typeface="Lucida Console" panose="020B0609040504020204" pitchFamily="49" charset="0"/>
              </a:rPr>
              <a:t>i</a:t>
            </a:r>
            <a:r>
              <a:rPr lang="en-US" dirty="0" smtClean="0">
                <a:latin typeface="Lucida Console" panose="020B0609040504020204" pitchFamily="49" charset="0"/>
              </a:rPr>
              <a:t> </a:t>
            </a:r>
            <a:r>
              <a:rPr lang="en-US" dirty="0">
                <a:latin typeface="Lucida Console" panose="020B0609040504020204" pitchFamily="49" charset="0"/>
              </a:rPr>
              <a:t>+= 1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&gt;&gt;&gt; it = </a:t>
            </a:r>
            <a:r>
              <a:rPr lang="en-US" dirty="0" err="1">
                <a:latin typeface="Lucida Console" panose="020B0609040504020204" pitchFamily="49" charset="0"/>
              </a:rPr>
              <a:t>infinite_generator</a:t>
            </a:r>
            <a:r>
              <a:rPr lang="en-US" dirty="0">
                <a:latin typeface="Lucida Console" panose="020B060904050402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&gt;&gt;&gt; </a:t>
            </a:r>
            <a:r>
              <a:rPr lang="en-US" dirty="0" err="1">
                <a:latin typeface="Lucida Console" panose="020B0609040504020204" pitchFamily="49" charset="0"/>
              </a:rPr>
              <a:t>it.next</a:t>
            </a:r>
            <a:r>
              <a:rPr lang="en-US" dirty="0">
                <a:latin typeface="Lucida Console" panose="020B0609040504020204" pitchFamily="49" charset="0"/>
              </a:rPr>
              <a:t>()</a:t>
            </a:r>
          </a:p>
          <a:p>
            <a:pPr marL="0" indent="0">
              <a:buNone/>
            </a:pPr>
            <a:r>
              <a:rPr lang="ru-RU" dirty="0">
                <a:latin typeface="Lucida Console" panose="020B0609040504020204" pitchFamily="49" charset="0"/>
              </a:rPr>
              <a:t>0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&gt;&gt;&gt; </a:t>
            </a:r>
            <a:r>
              <a:rPr lang="en-US" dirty="0" err="1">
                <a:latin typeface="Lucida Console" panose="020B0609040504020204" pitchFamily="49" charset="0"/>
              </a:rPr>
              <a:t>it.next</a:t>
            </a:r>
            <a:r>
              <a:rPr lang="en-US" dirty="0">
                <a:latin typeface="Lucida Console" panose="020B0609040504020204" pitchFamily="49" charset="0"/>
              </a:rPr>
              <a:t>()</a:t>
            </a:r>
          </a:p>
          <a:p>
            <a:pPr marL="0" indent="0">
              <a:buNone/>
            </a:pPr>
            <a:r>
              <a:rPr lang="ru-RU" dirty="0">
                <a:latin typeface="Lucida Console" panose="020B0609040504020204" pitchFamily="49" charset="0"/>
              </a:rPr>
              <a:t>1</a:t>
            </a:r>
          </a:p>
          <a:p>
            <a:pPr marL="0" indent="0">
              <a:buNone/>
            </a:pPr>
            <a:r>
              <a:rPr lang="ru-RU" dirty="0">
                <a:latin typeface="Lucida Console" panose="020B0609040504020204" pitchFamily="49" charset="0"/>
              </a:rPr>
              <a:t>&gt;&gt;&gt; </a:t>
            </a:r>
            <a:r>
              <a:rPr lang="ru-RU" dirty="0" err="1">
                <a:latin typeface="Lucida Console" panose="020B0609040504020204" pitchFamily="49" charset="0"/>
              </a:rPr>
              <a:t>max</a:t>
            </a:r>
            <a:r>
              <a:rPr lang="ru-RU" dirty="0">
                <a:latin typeface="Lucida Console" panose="020B0609040504020204" pitchFamily="49" charset="0"/>
              </a:rPr>
              <a:t>(</a:t>
            </a:r>
            <a:r>
              <a:rPr lang="ru-RU" dirty="0" err="1">
                <a:latin typeface="Lucida Console" panose="020B0609040504020204" pitchFamily="49" charset="0"/>
              </a:rPr>
              <a:t>it</a:t>
            </a:r>
            <a:r>
              <a:rPr lang="ru-RU" dirty="0">
                <a:latin typeface="Lucida Console" panose="020B0609040504020204" pitchFamily="49" charset="0"/>
              </a:rPr>
              <a:t>) #выполнения этой строки </a:t>
            </a:r>
            <a:r>
              <a:rPr lang="ru-RU" dirty="0" smtClean="0">
                <a:latin typeface="Lucida Console" panose="020B0609040504020204" pitchFamily="49" charset="0"/>
              </a:rPr>
              <a:t>вы не </a:t>
            </a:r>
            <a:r>
              <a:rPr lang="ru-RU" dirty="0">
                <a:latin typeface="Lucida Console" panose="020B0609040504020204" pitchFamily="49" charset="0"/>
              </a:rPr>
              <a:t>дождетесь</a:t>
            </a:r>
          </a:p>
        </p:txBody>
      </p:sp>
    </p:spTree>
    <p:extLst>
      <p:ext uri="{BB962C8B-B14F-4D97-AF65-F5344CB8AC3E}">
        <p14:creationId xmlns:p14="http://schemas.microsoft.com/office/powerpoint/2010/main" val="145210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Генератор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&gt;&gt;&gt; </a:t>
            </a:r>
            <a:r>
              <a:rPr lang="en-US" dirty="0" err="1">
                <a:latin typeface="Lucida Console" panose="020B0609040504020204" pitchFamily="49" charset="0"/>
              </a:rPr>
              <a:t>def</a:t>
            </a:r>
            <a:r>
              <a:rPr lang="en-US" dirty="0">
                <a:latin typeface="Lucida Console" panose="020B0609040504020204" pitchFamily="49" charset="0"/>
              </a:rPr>
              <a:t> counter(maximum):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... </a:t>
            </a:r>
            <a:r>
              <a:rPr lang="ru-RU" dirty="0" smtClean="0">
                <a:latin typeface="Lucida Console" panose="020B0609040504020204" pitchFamily="49" charset="0"/>
              </a:rPr>
              <a:t>		</a:t>
            </a:r>
            <a:r>
              <a:rPr lang="en-US" dirty="0" smtClean="0">
                <a:latin typeface="Lucida Console" panose="020B0609040504020204" pitchFamily="49" charset="0"/>
              </a:rPr>
              <a:t>for </a:t>
            </a:r>
            <a:r>
              <a:rPr lang="en-US" dirty="0" err="1">
                <a:latin typeface="Lucida Console" panose="020B0609040504020204" pitchFamily="49" charset="0"/>
              </a:rPr>
              <a:t>i</a:t>
            </a:r>
            <a:r>
              <a:rPr lang="en-US" dirty="0">
                <a:latin typeface="Lucida Console" panose="020B0609040504020204" pitchFamily="49" charset="0"/>
              </a:rPr>
              <a:t> in </a:t>
            </a:r>
            <a:r>
              <a:rPr lang="en-US" dirty="0" err="1">
                <a:latin typeface="Lucida Console" panose="020B0609040504020204" pitchFamily="49" charset="0"/>
              </a:rPr>
              <a:t>xrange</a:t>
            </a:r>
            <a:r>
              <a:rPr lang="en-US" dirty="0">
                <a:latin typeface="Lucida Console" panose="020B0609040504020204" pitchFamily="49" charset="0"/>
              </a:rPr>
              <a:t>(maximum):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... </a:t>
            </a:r>
            <a:r>
              <a:rPr lang="ru-RU" dirty="0" smtClean="0">
                <a:latin typeface="Lucida Console" panose="020B0609040504020204" pitchFamily="49" charset="0"/>
              </a:rPr>
              <a:t>			</a:t>
            </a:r>
            <a:r>
              <a:rPr lang="en-US" dirty="0" smtClean="0">
                <a:latin typeface="Lucida Console" panose="020B0609040504020204" pitchFamily="49" charset="0"/>
              </a:rPr>
              <a:t>yield </a:t>
            </a:r>
            <a:r>
              <a:rPr lang="en-US" dirty="0" err="1">
                <a:latin typeface="Lucida Console" panose="020B0609040504020204" pitchFamily="49" charset="0"/>
              </a:rPr>
              <a:t>i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&gt;&gt;&gt; </a:t>
            </a:r>
            <a:r>
              <a:rPr lang="en-US" dirty="0" err="1">
                <a:latin typeface="Lucida Console" panose="020B0609040504020204" pitchFamily="49" charset="0"/>
              </a:rPr>
              <a:t>gen_obj</a:t>
            </a:r>
            <a:r>
              <a:rPr lang="en-US" dirty="0">
                <a:latin typeface="Lucida Console" panose="020B0609040504020204" pitchFamily="49" charset="0"/>
              </a:rPr>
              <a:t> = counter(10)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&gt;&gt;&gt; </a:t>
            </a:r>
            <a:r>
              <a:rPr lang="en-US" dirty="0" err="1">
                <a:latin typeface="Lucida Console" panose="020B0609040504020204" pitchFamily="49" charset="0"/>
              </a:rPr>
              <a:t>gen_obj.next</a:t>
            </a:r>
            <a:r>
              <a:rPr lang="en-US" dirty="0">
                <a:latin typeface="Lucida Console" panose="020B0609040504020204" pitchFamily="49" charset="0"/>
              </a:rPr>
              <a:t>()</a:t>
            </a:r>
          </a:p>
          <a:p>
            <a:pPr marL="0" indent="0">
              <a:buNone/>
            </a:pPr>
            <a:r>
              <a:rPr lang="ru-RU" dirty="0">
                <a:latin typeface="Lucida Console" panose="020B0609040504020204" pitchFamily="49" charset="0"/>
              </a:rPr>
              <a:t>0</a:t>
            </a:r>
          </a:p>
          <a:p>
            <a:pPr marL="0" indent="0">
              <a:buNone/>
            </a:pPr>
            <a:r>
              <a:rPr lang="ru-RU" dirty="0">
                <a:latin typeface="Lucida Console" panose="020B0609040504020204" pitchFamily="49" charset="0"/>
              </a:rPr>
              <a:t>...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&gt;&gt;&gt; </a:t>
            </a:r>
            <a:r>
              <a:rPr lang="en-US" dirty="0" err="1">
                <a:latin typeface="Lucida Console" panose="020B0609040504020204" pitchFamily="49" charset="0"/>
              </a:rPr>
              <a:t>gen_obj.next</a:t>
            </a:r>
            <a:r>
              <a:rPr lang="en-US" dirty="0">
                <a:latin typeface="Lucida Console" panose="020B0609040504020204" pitchFamily="49" charset="0"/>
              </a:rPr>
              <a:t>()</a:t>
            </a:r>
          </a:p>
          <a:p>
            <a:pPr marL="0" indent="0">
              <a:buNone/>
            </a:pPr>
            <a:r>
              <a:rPr lang="ru-RU" dirty="0">
                <a:latin typeface="Lucida Console" panose="020B0609040504020204" pitchFamily="49" charset="0"/>
              </a:rPr>
              <a:t>9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&gt;&gt;&gt; </a:t>
            </a:r>
            <a:r>
              <a:rPr lang="en-US" dirty="0" err="1">
                <a:latin typeface="Lucida Console" panose="020B0609040504020204" pitchFamily="49" charset="0"/>
              </a:rPr>
              <a:t>gen_obj.next</a:t>
            </a:r>
            <a:r>
              <a:rPr lang="en-US" dirty="0">
                <a:latin typeface="Lucida Console" panose="020B06090405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 err="1">
                <a:latin typeface="Lucida Console" panose="020B0609040504020204" pitchFamily="49" charset="0"/>
              </a:rPr>
              <a:t>Traceback</a:t>
            </a:r>
            <a:r>
              <a:rPr lang="en-US" dirty="0">
                <a:latin typeface="Lucida Console" panose="020B0609040504020204" pitchFamily="49" charset="0"/>
              </a:rPr>
              <a:t> (most recent call last):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File "&lt;pyshell#81&gt;", line 1, in &lt;module&gt;</a:t>
            </a:r>
          </a:p>
          <a:p>
            <a:pPr marL="0" indent="0">
              <a:buNone/>
            </a:pPr>
            <a:r>
              <a:rPr lang="en-US" dirty="0" err="1">
                <a:latin typeface="Lucida Console" panose="020B0609040504020204" pitchFamily="49" charset="0"/>
              </a:rPr>
              <a:t>gen_obj.next</a:t>
            </a:r>
            <a:r>
              <a:rPr lang="en-US" dirty="0">
                <a:latin typeface="Lucida Console" panose="020B06090405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 err="1">
                <a:latin typeface="Lucida Console" panose="020B0609040504020204" pitchFamily="49" charset="0"/>
              </a:rPr>
              <a:t>StopIteration</a:t>
            </a:r>
            <a:endParaRPr lang="ru-RU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00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&gt;&gt;&gt; for </a:t>
            </a:r>
            <a:r>
              <a:rPr lang="en-US" dirty="0" err="1">
                <a:latin typeface="Lucida Console" panose="020B0609040504020204" pitchFamily="49" charset="0"/>
              </a:rPr>
              <a:t>i</a:t>
            </a:r>
            <a:r>
              <a:rPr lang="en-US" dirty="0">
                <a:latin typeface="Lucida Console" panose="020B0609040504020204" pitchFamily="49" charset="0"/>
              </a:rPr>
              <a:t> in counter(10):</a:t>
            </a:r>
          </a:p>
          <a:p>
            <a:pPr marL="0" indent="0">
              <a:buNone/>
            </a:pPr>
            <a:r>
              <a:rPr lang="en-US" dirty="0" smtClean="0">
                <a:latin typeface="Lucida Console" panose="020B0609040504020204" pitchFamily="49" charset="0"/>
              </a:rPr>
              <a:t>... </a:t>
            </a:r>
            <a:r>
              <a:rPr lang="ru-RU" dirty="0" smtClean="0">
                <a:latin typeface="Lucida Console" panose="020B0609040504020204" pitchFamily="49" charset="0"/>
              </a:rPr>
              <a:t>	</a:t>
            </a:r>
            <a:r>
              <a:rPr lang="en-US" dirty="0" smtClean="0">
                <a:latin typeface="Lucida Console" panose="020B0609040504020204" pitchFamily="49" charset="0"/>
              </a:rPr>
              <a:t>print </a:t>
            </a:r>
            <a:r>
              <a:rPr lang="en-US" dirty="0" err="1">
                <a:latin typeface="Lucida Console" panose="020B0609040504020204" pitchFamily="49" charset="0"/>
              </a:rPr>
              <a:t>i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&gt;&gt;&gt; a, b, c = counter(3)</a:t>
            </a:r>
            <a:endParaRPr lang="ru-RU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49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Итератор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0000" y="1628800"/>
            <a:ext cx="767535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Lucida Console" pitchFamily="49" charset="0"/>
              </a:rPr>
              <a:t>&gt;&gt;&gt;</a:t>
            </a:r>
            <a:r>
              <a:rPr lang="en-US" sz="2800" dirty="0">
                <a:latin typeface="Lucida Console" pitchFamily="49" charset="0"/>
              </a:rPr>
              <a:t> </a:t>
            </a:r>
            <a:r>
              <a:rPr lang="en-US" sz="2800" b="1" dirty="0">
                <a:latin typeface="Lucida Console" pitchFamily="49" charset="0"/>
              </a:rPr>
              <a:t>for</a:t>
            </a:r>
            <a:r>
              <a:rPr lang="en-US" sz="2800" dirty="0">
                <a:latin typeface="Lucida Console" pitchFamily="49" charset="0"/>
              </a:rPr>
              <a:t> </a:t>
            </a:r>
            <a:r>
              <a:rPr lang="en-US" sz="2800" dirty="0" err="1">
                <a:latin typeface="Lucida Console" pitchFamily="49" charset="0"/>
              </a:rPr>
              <a:t>i</a:t>
            </a:r>
            <a:r>
              <a:rPr lang="en-US" sz="2800" dirty="0">
                <a:latin typeface="Lucida Console" pitchFamily="49" charset="0"/>
              </a:rPr>
              <a:t> </a:t>
            </a:r>
            <a:r>
              <a:rPr lang="en-US" sz="2800" b="1" dirty="0">
                <a:latin typeface="Lucida Console" pitchFamily="49" charset="0"/>
              </a:rPr>
              <a:t>in</a:t>
            </a:r>
            <a:r>
              <a:rPr lang="en-US" sz="2800" dirty="0">
                <a:latin typeface="Lucida Console" pitchFamily="49" charset="0"/>
              </a:rPr>
              <a:t> L</a:t>
            </a:r>
            <a:r>
              <a:rPr lang="en-US" sz="2800" b="1" dirty="0">
                <a:latin typeface="Lucida Console" pitchFamily="49" charset="0"/>
              </a:rPr>
              <a:t>:</a:t>
            </a:r>
            <a:endParaRPr lang="ru-RU" sz="2800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2800" b="1" dirty="0">
                <a:latin typeface="Lucida Console" pitchFamily="49" charset="0"/>
              </a:rPr>
              <a:t>...</a:t>
            </a:r>
            <a:r>
              <a:rPr lang="en-US" sz="2800" dirty="0">
                <a:latin typeface="Lucida Console" pitchFamily="49" charset="0"/>
              </a:rPr>
              <a:t>     </a:t>
            </a:r>
            <a:r>
              <a:rPr lang="en-US" sz="2800" b="1" dirty="0" smtClean="0">
                <a:latin typeface="Lucida Console" pitchFamily="49" charset="0"/>
              </a:rPr>
              <a:t>print(</a:t>
            </a:r>
            <a:r>
              <a:rPr lang="en-US" sz="2800" dirty="0" err="1" smtClean="0">
                <a:latin typeface="Lucida Console" pitchFamily="49" charset="0"/>
              </a:rPr>
              <a:t>i</a:t>
            </a:r>
            <a:r>
              <a:rPr lang="en-US" sz="2800" dirty="0" smtClean="0">
                <a:latin typeface="Lucida Console" pitchFamily="49" charset="0"/>
              </a:rPr>
              <a:t>)</a:t>
            </a:r>
            <a:endParaRPr lang="ru-RU" sz="2800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2800" b="1" dirty="0">
                <a:latin typeface="Lucida Console" pitchFamily="49" charset="0"/>
              </a:rPr>
              <a:t>&gt;&gt;&gt;</a:t>
            </a:r>
            <a:r>
              <a:rPr lang="en-US" sz="2800" dirty="0">
                <a:latin typeface="Lucida Console" pitchFamily="49" charset="0"/>
              </a:rPr>
              <a:t> </a:t>
            </a:r>
            <a:r>
              <a:rPr lang="en-US" sz="2800" b="1" dirty="0">
                <a:latin typeface="Lucida Console" pitchFamily="49" charset="0"/>
              </a:rPr>
              <a:t>for</a:t>
            </a:r>
            <a:r>
              <a:rPr lang="en-US" sz="2800" dirty="0">
                <a:latin typeface="Lucida Console" pitchFamily="49" charset="0"/>
              </a:rPr>
              <a:t> </a:t>
            </a:r>
            <a:r>
              <a:rPr lang="en-US" sz="2800" dirty="0" err="1">
                <a:latin typeface="Lucida Console" pitchFamily="49" charset="0"/>
              </a:rPr>
              <a:t>i</a:t>
            </a:r>
            <a:r>
              <a:rPr lang="en-US" sz="2800" dirty="0">
                <a:latin typeface="Lucida Console" pitchFamily="49" charset="0"/>
              </a:rPr>
              <a:t> </a:t>
            </a:r>
            <a:r>
              <a:rPr lang="en-US" sz="2800" b="1" dirty="0">
                <a:latin typeface="Lucida Console" pitchFamily="49" charset="0"/>
              </a:rPr>
              <a:t>in</a:t>
            </a:r>
            <a:r>
              <a:rPr lang="en-US" sz="2800" dirty="0">
                <a:latin typeface="Lucida Console" pitchFamily="49" charset="0"/>
              </a:rPr>
              <a:t> </a:t>
            </a:r>
            <a:r>
              <a:rPr lang="en-US" sz="2800" dirty="0" err="1">
                <a:latin typeface="Lucida Console" pitchFamily="49" charset="0"/>
              </a:rPr>
              <a:t>iter</a:t>
            </a:r>
            <a:r>
              <a:rPr lang="en-US" sz="2800" b="1" dirty="0">
                <a:latin typeface="Lucida Console" pitchFamily="49" charset="0"/>
              </a:rPr>
              <a:t>(</a:t>
            </a:r>
            <a:r>
              <a:rPr lang="en-US" sz="2800" dirty="0">
                <a:latin typeface="Lucida Console" pitchFamily="49" charset="0"/>
              </a:rPr>
              <a:t>L</a:t>
            </a:r>
            <a:r>
              <a:rPr lang="en-US" sz="2800" b="1" dirty="0">
                <a:latin typeface="Lucida Console" pitchFamily="49" charset="0"/>
              </a:rPr>
              <a:t>):</a:t>
            </a:r>
            <a:endParaRPr lang="ru-RU" sz="2800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2800" b="1" dirty="0">
                <a:latin typeface="Lucida Console" pitchFamily="49" charset="0"/>
              </a:rPr>
              <a:t>...</a:t>
            </a:r>
            <a:r>
              <a:rPr lang="en-US" sz="2800" dirty="0">
                <a:latin typeface="Lucida Console" pitchFamily="49" charset="0"/>
              </a:rPr>
              <a:t>     </a:t>
            </a:r>
            <a:r>
              <a:rPr lang="en-US" sz="2800" b="1" dirty="0" smtClean="0">
                <a:latin typeface="Lucida Console" pitchFamily="49" charset="0"/>
              </a:rPr>
              <a:t>print</a:t>
            </a:r>
            <a:r>
              <a:rPr lang="en-US" sz="2800" dirty="0" smtClean="0">
                <a:latin typeface="Lucida Console" pitchFamily="49" charset="0"/>
              </a:rPr>
              <a:t>(</a:t>
            </a:r>
            <a:r>
              <a:rPr lang="en-US" sz="2800" dirty="0" err="1" smtClean="0">
                <a:latin typeface="Lucida Console" pitchFamily="49" charset="0"/>
              </a:rPr>
              <a:t>i</a:t>
            </a:r>
            <a:r>
              <a:rPr lang="en-US" sz="2800" dirty="0" smtClean="0">
                <a:latin typeface="Lucida Console" pitchFamily="49" charset="0"/>
              </a:rPr>
              <a:t>)</a:t>
            </a:r>
            <a:endParaRPr lang="ru-RU" sz="2800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2800" dirty="0">
                <a:latin typeface="Lucida Console" pitchFamily="49" charset="0"/>
              </a:rPr>
              <a:t> </a:t>
            </a:r>
            <a:endParaRPr lang="ru-RU" sz="2800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2800" b="1" dirty="0">
                <a:latin typeface="Lucida Console" pitchFamily="49" charset="0"/>
              </a:rPr>
              <a:t>&gt;&gt;&gt;</a:t>
            </a:r>
            <a:r>
              <a:rPr lang="en-US" sz="2800" dirty="0">
                <a:latin typeface="Lucida Console" pitchFamily="49" charset="0"/>
              </a:rPr>
              <a:t> iterator </a:t>
            </a:r>
            <a:r>
              <a:rPr lang="en-US" sz="2800" b="1" dirty="0">
                <a:latin typeface="Lucida Console" pitchFamily="49" charset="0"/>
              </a:rPr>
              <a:t>=</a:t>
            </a:r>
            <a:r>
              <a:rPr lang="en-US" sz="2800" dirty="0">
                <a:latin typeface="Lucida Console" pitchFamily="49" charset="0"/>
              </a:rPr>
              <a:t> </a:t>
            </a:r>
            <a:r>
              <a:rPr lang="en-US" sz="2800" dirty="0" err="1">
                <a:latin typeface="Lucida Console" pitchFamily="49" charset="0"/>
              </a:rPr>
              <a:t>iter</a:t>
            </a:r>
            <a:r>
              <a:rPr lang="en-US" sz="2800" b="1" dirty="0">
                <a:latin typeface="Lucida Console" pitchFamily="49" charset="0"/>
              </a:rPr>
              <a:t>(</a:t>
            </a:r>
            <a:r>
              <a:rPr lang="en-US" sz="2800" dirty="0">
                <a:latin typeface="Lucida Console" pitchFamily="49" charset="0"/>
              </a:rPr>
              <a:t>L</a:t>
            </a:r>
            <a:r>
              <a:rPr lang="en-US" sz="2800" b="1" dirty="0">
                <a:latin typeface="Lucida Console" pitchFamily="49" charset="0"/>
              </a:rPr>
              <a:t>)</a:t>
            </a:r>
            <a:endParaRPr lang="ru-RU" sz="2800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2800" b="1" dirty="0">
                <a:latin typeface="Lucida Console" pitchFamily="49" charset="0"/>
              </a:rPr>
              <a:t>&gt;&gt;&gt;</a:t>
            </a:r>
            <a:r>
              <a:rPr lang="en-US" sz="2800" dirty="0">
                <a:latin typeface="Lucida Console" pitchFamily="49" charset="0"/>
              </a:rPr>
              <a:t> t </a:t>
            </a:r>
            <a:r>
              <a:rPr lang="en-US" sz="2800" b="1" dirty="0">
                <a:latin typeface="Lucida Console" pitchFamily="49" charset="0"/>
              </a:rPr>
              <a:t>=</a:t>
            </a:r>
            <a:r>
              <a:rPr lang="en-US" sz="2800" dirty="0">
                <a:latin typeface="Lucida Console" pitchFamily="49" charset="0"/>
              </a:rPr>
              <a:t> </a:t>
            </a:r>
            <a:r>
              <a:rPr lang="en-US" sz="2800" b="1" dirty="0">
                <a:solidFill>
                  <a:srgbClr val="00B0F0"/>
                </a:solidFill>
                <a:latin typeface="Lucida Console" pitchFamily="49" charset="0"/>
              </a:rPr>
              <a:t>tuple</a:t>
            </a:r>
            <a:r>
              <a:rPr lang="en-US" sz="2800" b="1" dirty="0">
                <a:latin typeface="Lucida Console" pitchFamily="49" charset="0"/>
              </a:rPr>
              <a:t>(</a:t>
            </a:r>
            <a:r>
              <a:rPr lang="en-US" sz="2800" dirty="0">
                <a:latin typeface="Lucida Console" pitchFamily="49" charset="0"/>
              </a:rPr>
              <a:t>iterator</a:t>
            </a:r>
            <a:r>
              <a:rPr lang="en-US" sz="2800" b="1" dirty="0">
                <a:latin typeface="Lucida Console" pitchFamily="49" charset="0"/>
              </a:rPr>
              <a:t>)</a:t>
            </a:r>
            <a:r>
              <a:rPr lang="en-US" sz="2800" dirty="0">
                <a:latin typeface="Lucida Console" pitchFamily="49" charset="0"/>
              </a:rPr>
              <a:t> #</a:t>
            </a:r>
            <a:r>
              <a:rPr lang="en-US" sz="2800" b="1" dirty="0">
                <a:solidFill>
                  <a:srgbClr val="00B0F0"/>
                </a:solidFill>
                <a:latin typeface="Lucida Console" pitchFamily="49" charset="0"/>
              </a:rPr>
              <a:t>list</a:t>
            </a:r>
            <a:endParaRPr lang="ru-RU" sz="2800" b="1" dirty="0">
              <a:solidFill>
                <a:srgbClr val="00B0F0"/>
              </a:solidFill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2800" b="1" dirty="0">
                <a:latin typeface="Lucida Console" pitchFamily="49" charset="0"/>
              </a:rPr>
              <a:t>&gt;&gt;&gt;</a:t>
            </a:r>
            <a:r>
              <a:rPr lang="en-US" sz="2800" dirty="0">
                <a:latin typeface="Lucida Console" pitchFamily="49" charset="0"/>
              </a:rPr>
              <a:t> </a:t>
            </a:r>
            <a:r>
              <a:rPr lang="en-US" sz="2800" dirty="0" smtClean="0">
                <a:latin typeface="Lucida Console" pitchFamily="49" charset="0"/>
              </a:rPr>
              <a:t>t</a:t>
            </a:r>
            <a:endParaRPr lang="ru-RU" sz="2800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2800" b="1" dirty="0">
                <a:latin typeface="Lucida Console" pitchFamily="49" charset="0"/>
              </a:rPr>
              <a:t>(</a:t>
            </a:r>
            <a:r>
              <a:rPr lang="en-US" sz="2800" dirty="0">
                <a:latin typeface="Lucida Console" pitchFamily="49" charset="0"/>
              </a:rPr>
              <a:t>1</a:t>
            </a:r>
            <a:r>
              <a:rPr lang="en-US" sz="2800" b="1" dirty="0">
                <a:latin typeface="Lucida Console" pitchFamily="49" charset="0"/>
              </a:rPr>
              <a:t>,</a:t>
            </a:r>
            <a:r>
              <a:rPr lang="en-US" sz="2800" dirty="0">
                <a:latin typeface="Lucida Console" pitchFamily="49" charset="0"/>
              </a:rPr>
              <a:t> 2</a:t>
            </a:r>
            <a:r>
              <a:rPr lang="en-US" sz="2800" b="1" dirty="0">
                <a:latin typeface="Lucida Console" pitchFamily="49" charset="0"/>
              </a:rPr>
              <a:t>)</a:t>
            </a:r>
            <a:endParaRPr lang="ru-RU" sz="2800" dirty="0">
              <a:latin typeface="Lucida Console" pitchFamily="49" charset="0"/>
            </a:endParaRPr>
          </a:p>
          <a:p>
            <a:pPr marL="0" indent="0">
              <a:buNone/>
            </a:pPr>
            <a:endParaRPr lang="en-US" sz="2800" dirty="0">
              <a:effectLst/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33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Окончание генератора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Генераторы выбрасывают </a:t>
            </a:r>
            <a:r>
              <a:rPr lang="ru-RU" dirty="0" smtClean="0"/>
              <a:t>исключение </a:t>
            </a:r>
            <a:r>
              <a:rPr lang="en-US" dirty="0" err="1" smtClean="0"/>
              <a:t>StopIteration</a:t>
            </a:r>
            <a:r>
              <a:rPr lang="en-US" dirty="0" smtClean="0"/>
              <a:t> </a:t>
            </a:r>
            <a:r>
              <a:rPr lang="ru-RU" dirty="0"/>
              <a:t>и прекращают </a:t>
            </a:r>
            <a:r>
              <a:rPr lang="ru-RU" dirty="0" smtClean="0"/>
              <a:t>итерирование генераторного </a:t>
            </a:r>
            <a:r>
              <a:rPr lang="ru-RU" dirty="0"/>
              <a:t>объекта, когда</a:t>
            </a:r>
            <a:r>
              <a:rPr lang="ru-RU" dirty="0" smtClean="0"/>
              <a:t>: </a:t>
            </a:r>
            <a:endParaRPr lang="ru-RU" dirty="0"/>
          </a:p>
          <a:p>
            <a:pPr algn="just"/>
            <a:r>
              <a:rPr lang="ru-RU" dirty="0" smtClean="0"/>
              <a:t>выполняется инструкция </a:t>
            </a:r>
            <a:r>
              <a:rPr lang="en-US" dirty="0" smtClean="0"/>
              <a:t>return, </a:t>
            </a:r>
            <a:r>
              <a:rPr lang="ru-RU" dirty="0" smtClean="0"/>
              <a:t>в генераторах </a:t>
            </a:r>
            <a:r>
              <a:rPr lang="ru-RU" dirty="0"/>
              <a:t>она не может </a:t>
            </a:r>
            <a:r>
              <a:rPr lang="ru-RU" dirty="0" smtClean="0"/>
              <a:t>содержать возвращаемое </a:t>
            </a:r>
            <a:r>
              <a:rPr lang="ru-RU" dirty="0"/>
              <a:t>значение (например, </a:t>
            </a:r>
            <a:r>
              <a:rPr lang="ru-RU" dirty="0" err="1"/>
              <a:t>return</a:t>
            </a:r>
            <a:r>
              <a:rPr lang="ru-RU" dirty="0"/>
              <a:t> 5);</a:t>
            </a:r>
          </a:p>
          <a:p>
            <a:pPr algn="just"/>
            <a:r>
              <a:rPr lang="ru-RU" dirty="0" smtClean="0"/>
              <a:t>выполнение </a:t>
            </a:r>
            <a:r>
              <a:rPr lang="ru-RU" dirty="0" err="1" smtClean="0"/>
              <a:t>фукнции</a:t>
            </a:r>
            <a:r>
              <a:rPr lang="ru-RU" dirty="0" smtClean="0"/>
              <a:t> оказывается «за последней </a:t>
            </a:r>
            <a:r>
              <a:rPr lang="ru-RU" dirty="0"/>
              <a:t>строчкой» генератора, т.е</a:t>
            </a:r>
            <a:r>
              <a:rPr lang="ru-RU" dirty="0" smtClean="0"/>
              <a:t>. инструкции </a:t>
            </a:r>
            <a:r>
              <a:rPr lang="ru-RU" dirty="0"/>
              <a:t>закончились;</a:t>
            </a:r>
          </a:p>
          <a:p>
            <a:r>
              <a:rPr lang="ru-RU" dirty="0" smtClean="0"/>
              <a:t>в генераторе сгенерировано исключение </a:t>
            </a:r>
            <a:r>
              <a:rPr lang="en-US" dirty="0" err="1" smtClean="0"/>
              <a:t>StopIteration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03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Генераторный объект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Генераторный объект — это больше, </a:t>
            </a:r>
            <a:r>
              <a:rPr lang="ru-RU" dirty="0" smtClean="0"/>
              <a:t>чем итератор</a:t>
            </a:r>
            <a:r>
              <a:rPr lang="ru-RU" dirty="0"/>
              <a:t>. Он содержит методы:</a:t>
            </a:r>
          </a:p>
          <a:p>
            <a:r>
              <a:rPr lang="ru-RU" dirty="0" smtClean="0"/>
              <a:t>__</a:t>
            </a:r>
            <a:r>
              <a:rPr lang="en-US" dirty="0" smtClean="0"/>
              <a:t>next</a:t>
            </a:r>
            <a:r>
              <a:rPr lang="ru-RU" dirty="0" smtClean="0"/>
              <a:t>__</a:t>
            </a:r>
            <a:r>
              <a:rPr lang="en-US" dirty="0" smtClean="0"/>
              <a:t>();</a:t>
            </a:r>
            <a:endParaRPr lang="en-US" dirty="0"/>
          </a:p>
          <a:p>
            <a:r>
              <a:rPr lang="en-US" dirty="0" smtClean="0"/>
              <a:t>send(value</a:t>
            </a:r>
            <a:r>
              <a:rPr lang="en-US" dirty="0"/>
              <a:t>) </a:t>
            </a:r>
            <a:r>
              <a:rPr lang="ru-RU" dirty="0" smtClean="0"/>
              <a:t>задать значение генераторному </a:t>
            </a:r>
            <a:r>
              <a:rPr lang="ru-RU" dirty="0"/>
              <a:t>объекту;</a:t>
            </a:r>
          </a:p>
          <a:p>
            <a:pPr algn="just"/>
            <a:r>
              <a:rPr lang="en-US" dirty="0" smtClean="0"/>
              <a:t>throw(</a:t>
            </a:r>
            <a:r>
              <a:rPr lang="en-US" dirty="0" err="1" smtClean="0"/>
              <a:t>ex_type</a:t>
            </a:r>
            <a:r>
              <a:rPr lang="en-US" dirty="0"/>
              <a:t>) </a:t>
            </a:r>
            <a:r>
              <a:rPr lang="ru-RU" dirty="0" smtClean="0"/>
              <a:t>выбросить исключение в генераторе </a:t>
            </a:r>
            <a:r>
              <a:rPr lang="ru-RU" dirty="0"/>
              <a:t>(на месте инструкции </a:t>
            </a:r>
            <a:r>
              <a:rPr lang="ru-RU" dirty="0" err="1"/>
              <a:t>yield</a:t>
            </a:r>
            <a:r>
              <a:rPr lang="ru-RU" dirty="0"/>
              <a:t>);</a:t>
            </a:r>
          </a:p>
          <a:p>
            <a:pPr algn="just"/>
            <a:r>
              <a:rPr lang="en-US" dirty="0" smtClean="0"/>
              <a:t>close</a:t>
            </a:r>
            <a:r>
              <a:rPr lang="en-US" dirty="0"/>
              <a:t>() </a:t>
            </a:r>
            <a:r>
              <a:rPr lang="ru-RU" dirty="0" smtClean="0"/>
              <a:t>генерирует исключение </a:t>
            </a:r>
            <a:r>
              <a:rPr lang="en-US" dirty="0" err="1" smtClean="0"/>
              <a:t>GeneratorExit</a:t>
            </a:r>
            <a:r>
              <a:rPr lang="en-US" dirty="0" smtClean="0"/>
              <a:t> </a:t>
            </a:r>
            <a:r>
              <a:rPr lang="ru-RU" dirty="0"/>
              <a:t>внутри генератора. </a:t>
            </a:r>
            <a:r>
              <a:rPr lang="ru-RU" dirty="0" smtClean="0"/>
              <a:t>Генератор может </a:t>
            </a:r>
            <a:r>
              <a:rPr lang="ru-RU" dirty="0"/>
              <a:t>отреагировать на это, </a:t>
            </a:r>
            <a:r>
              <a:rPr lang="ru-RU" dirty="0" smtClean="0"/>
              <a:t>сгенерировав исключение </a:t>
            </a:r>
            <a:r>
              <a:rPr lang="en-US" dirty="0" err="1"/>
              <a:t>StopIteration</a:t>
            </a:r>
            <a:r>
              <a:rPr lang="en-US" dirty="0"/>
              <a:t> </a:t>
            </a:r>
            <a:r>
              <a:rPr lang="ru-RU" dirty="0"/>
              <a:t>или </a:t>
            </a:r>
            <a:r>
              <a:rPr lang="en-US" dirty="0" err="1"/>
              <a:t>GeneratorExit</a:t>
            </a:r>
            <a:r>
              <a:rPr lang="en-US" dirty="0" smtClean="0"/>
              <a:t>.</a:t>
            </a:r>
            <a:r>
              <a:rPr lang="ru-RU" dirty="0" smtClean="0"/>
              <a:t> Отлавливание </a:t>
            </a:r>
            <a:r>
              <a:rPr lang="ru-RU" dirty="0"/>
              <a:t>исключения и генерация </a:t>
            </a:r>
            <a:r>
              <a:rPr lang="ru-RU" dirty="0" smtClean="0"/>
              <a:t>чего-либо другого </a:t>
            </a:r>
            <a:r>
              <a:rPr lang="ru-RU" dirty="0"/>
              <a:t>приведет к </a:t>
            </a:r>
            <a:r>
              <a:rPr lang="ru-RU" dirty="0" err="1"/>
              <a:t>RuntimeError</a:t>
            </a:r>
            <a:r>
              <a:rPr lang="ru-RU" dirty="0"/>
              <a:t>! </a:t>
            </a:r>
            <a:r>
              <a:rPr lang="ru-RU" dirty="0" smtClean="0"/>
              <a:t>Этот метод </a:t>
            </a:r>
            <a:r>
              <a:rPr lang="ru-RU" dirty="0"/>
              <a:t>вызывается сборщиком мусора </a:t>
            </a:r>
            <a:r>
              <a:rPr lang="ru-RU" dirty="0" smtClean="0"/>
              <a:t>перед уничтожением </a:t>
            </a:r>
            <a:r>
              <a:rPr lang="ru-RU" dirty="0"/>
              <a:t>генераторного объекта.</a:t>
            </a:r>
          </a:p>
        </p:txBody>
      </p:sp>
    </p:spTree>
    <p:extLst>
      <p:ext uri="{BB962C8B-B14F-4D97-AF65-F5344CB8AC3E}">
        <p14:creationId xmlns:p14="http://schemas.microsoft.com/office/powerpoint/2010/main" val="63410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5974"/>
            <a:ext cx="6480720" cy="4351338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&gt;&gt;&gt; </a:t>
            </a:r>
            <a:r>
              <a:rPr lang="en-US" sz="1800" dirty="0" err="1">
                <a:latin typeface="Lucida Console" panose="020B0609040504020204" pitchFamily="49" charset="0"/>
              </a:rPr>
              <a:t>def</a:t>
            </a:r>
            <a:r>
              <a:rPr lang="en-US" sz="1800" dirty="0">
                <a:latin typeface="Lucida Console" panose="020B0609040504020204" pitchFamily="49" charset="0"/>
              </a:rPr>
              <a:t> counter(maximum):</a:t>
            </a:r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... </a:t>
            </a:r>
            <a:r>
              <a:rPr lang="ru-RU" sz="1800" dirty="0" smtClean="0">
                <a:latin typeface="Lucida Console" panose="020B0609040504020204" pitchFamily="49" charset="0"/>
              </a:rPr>
              <a:t>	</a:t>
            </a:r>
            <a:r>
              <a:rPr lang="en-US" sz="1800" dirty="0" err="1" smtClean="0">
                <a:latin typeface="Lucida Console" panose="020B0609040504020204" pitchFamily="49" charset="0"/>
              </a:rPr>
              <a:t>i</a:t>
            </a:r>
            <a:r>
              <a:rPr lang="en-US" sz="1800" dirty="0" smtClean="0">
                <a:latin typeface="Lucida Console" panose="020B0609040504020204" pitchFamily="49" charset="0"/>
              </a:rPr>
              <a:t> </a:t>
            </a:r>
            <a:r>
              <a:rPr lang="en-US" sz="1800" dirty="0">
                <a:latin typeface="Lucida Console" panose="020B0609040504020204" pitchFamily="49" charset="0"/>
              </a:rPr>
              <a:t>= 0</a:t>
            </a:r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... </a:t>
            </a:r>
            <a:r>
              <a:rPr lang="ru-RU" sz="1800" dirty="0" smtClean="0">
                <a:latin typeface="Lucida Console" panose="020B0609040504020204" pitchFamily="49" charset="0"/>
              </a:rPr>
              <a:t>	</a:t>
            </a:r>
            <a:r>
              <a:rPr lang="en-US" sz="1800" dirty="0" smtClean="0">
                <a:latin typeface="Lucida Console" panose="020B0609040504020204" pitchFamily="49" charset="0"/>
              </a:rPr>
              <a:t>while </a:t>
            </a:r>
            <a:r>
              <a:rPr lang="en-US" sz="1800" dirty="0" err="1">
                <a:latin typeface="Lucida Console" panose="020B0609040504020204" pitchFamily="49" charset="0"/>
              </a:rPr>
              <a:t>i</a:t>
            </a:r>
            <a:r>
              <a:rPr lang="en-US" sz="1800" dirty="0">
                <a:latin typeface="Lucida Console" panose="020B0609040504020204" pitchFamily="49" charset="0"/>
              </a:rPr>
              <a:t> &lt; maximum:</a:t>
            </a:r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... </a:t>
            </a:r>
            <a:r>
              <a:rPr lang="ru-RU" sz="1800" dirty="0" smtClean="0">
                <a:latin typeface="Lucida Console" panose="020B0609040504020204" pitchFamily="49" charset="0"/>
              </a:rPr>
              <a:t>		</a:t>
            </a:r>
            <a:r>
              <a:rPr lang="en-US" sz="1800" dirty="0" smtClean="0">
                <a:latin typeface="Lucida Console" panose="020B0609040504020204" pitchFamily="49" charset="0"/>
              </a:rPr>
              <a:t>try</a:t>
            </a:r>
            <a:r>
              <a:rPr lang="en-US" sz="1800" dirty="0">
                <a:latin typeface="Lucida Console" panose="020B060904050402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... </a:t>
            </a:r>
            <a:r>
              <a:rPr lang="ru-RU" sz="1800" dirty="0" smtClean="0">
                <a:latin typeface="Lucida Console" panose="020B0609040504020204" pitchFamily="49" charset="0"/>
              </a:rPr>
              <a:t>			</a:t>
            </a:r>
            <a:r>
              <a:rPr lang="en-US" sz="1800" dirty="0" err="1" smtClean="0">
                <a:latin typeface="Lucida Console" panose="020B0609040504020204" pitchFamily="49" charset="0"/>
              </a:rPr>
              <a:t>val</a:t>
            </a:r>
            <a:r>
              <a:rPr lang="en-US" sz="1800" dirty="0" smtClean="0">
                <a:latin typeface="Lucida Console" panose="020B0609040504020204" pitchFamily="49" charset="0"/>
              </a:rPr>
              <a:t> </a:t>
            </a:r>
            <a:r>
              <a:rPr lang="en-US" sz="1800" dirty="0">
                <a:latin typeface="Lucida Console" panose="020B0609040504020204" pitchFamily="49" charset="0"/>
              </a:rPr>
              <a:t>= (yield </a:t>
            </a:r>
            <a:r>
              <a:rPr lang="en-US" sz="1800" dirty="0" err="1">
                <a:latin typeface="Lucida Console" panose="020B0609040504020204" pitchFamily="49" charset="0"/>
              </a:rPr>
              <a:t>i</a:t>
            </a:r>
            <a:r>
              <a:rPr lang="en-US" sz="1800" dirty="0">
                <a:latin typeface="Lucida Console" panose="020B060904050402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... </a:t>
            </a:r>
            <a:r>
              <a:rPr lang="ru-RU" sz="1800" dirty="0" smtClean="0">
                <a:latin typeface="Lucida Console" panose="020B0609040504020204" pitchFamily="49" charset="0"/>
              </a:rPr>
              <a:t>			</a:t>
            </a:r>
            <a:r>
              <a:rPr lang="en-US" sz="1800" dirty="0" smtClean="0">
                <a:latin typeface="Lucida Console" panose="020B0609040504020204" pitchFamily="49" charset="0"/>
              </a:rPr>
              <a:t>if </a:t>
            </a:r>
            <a:r>
              <a:rPr lang="en-US" sz="1800" dirty="0" err="1">
                <a:latin typeface="Lucida Console" panose="020B0609040504020204" pitchFamily="49" charset="0"/>
              </a:rPr>
              <a:t>val</a:t>
            </a:r>
            <a:r>
              <a:rPr lang="en-US" sz="1800" dirty="0">
                <a:latin typeface="Lucida Console" panose="020B0609040504020204" pitchFamily="49" charset="0"/>
              </a:rPr>
              <a:t> is not None:</a:t>
            </a:r>
          </a:p>
          <a:p>
            <a:pPr marL="0" indent="0">
              <a:buNone/>
            </a:pPr>
            <a:r>
              <a:rPr lang="en-US" sz="1800" dirty="0" smtClean="0">
                <a:latin typeface="Lucida Console" panose="020B0609040504020204" pitchFamily="49" charset="0"/>
              </a:rPr>
              <a:t>...</a:t>
            </a:r>
            <a:r>
              <a:rPr lang="ru-RU" sz="1800" dirty="0" smtClean="0">
                <a:latin typeface="Lucida Console" panose="020B0609040504020204" pitchFamily="49" charset="0"/>
              </a:rPr>
              <a:t>				</a:t>
            </a:r>
            <a:r>
              <a:rPr lang="en-US" sz="1800" dirty="0" smtClean="0">
                <a:latin typeface="Lucida Console" panose="020B0609040504020204" pitchFamily="49" charset="0"/>
              </a:rPr>
              <a:t> </a:t>
            </a:r>
            <a:r>
              <a:rPr lang="en-US" sz="1800" dirty="0" err="1">
                <a:latin typeface="Lucida Console" panose="020B0609040504020204" pitchFamily="49" charset="0"/>
              </a:rPr>
              <a:t>i</a:t>
            </a:r>
            <a:r>
              <a:rPr lang="en-US" sz="1800" dirty="0">
                <a:latin typeface="Lucida Console" panose="020B0609040504020204" pitchFamily="49" charset="0"/>
              </a:rPr>
              <a:t> = </a:t>
            </a:r>
            <a:r>
              <a:rPr lang="en-US" sz="1800" dirty="0" err="1">
                <a:latin typeface="Lucida Console" panose="020B0609040504020204" pitchFamily="49" charset="0"/>
              </a:rPr>
              <a:t>val</a:t>
            </a:r>
            <a:endParaRPr lang="en-US" sz="18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... </a:t>
            </a:r>
            <a:r>
              <a:rPr lang="ru-RU" sz="1800" dirty="0" smtClean="0">
                <a:latin typeface="Lucida Console" panose="020B0609040504020204" pitchFamily="49" charset="0"/>
              </a:rPr>
              <a:t>			</a:t>
            </a:r>
            <a:r>
              <a:rPr lang="en-US" sz="1800" dirty="0" smtClean="0">
                <a:latin typeface="Lucida Console" panose="020B0609040504020204" pitchFamily="49" charset="0"/>
              </a:rPr>
              <a:t>else</a:t>
            </a:r>
            <a:r>
              <a:rPr lang="en-US" sz="1800" dirty="0">
                <a:latin typeface="Lucida Console" panose="020B060904050402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... </a:t>
            </a:r>
            <a:r>
              <a:rPr lang="ru-RU" sz="1800" dirty="0" smtClean="0">
                <a:latin typeface="Lucida Console" panose="020B0609040504020204" pitchFamily="49" charset="0"/>
              </a:rPr>
              <a:t>				</a:t>
            </a:r>
            <a:r>
              <a:rPr lang="en-US" sz="1800" dirty="0" err="1" smtClean="0">
                <a:latin typeface="Lucida Console" panose="020B0609040504020204" pitchFamily="49" charset="0"/>
              </a:rPr>
              <a:t>i</a:t>
            </a:r>
            <a:r>
              <a:rPr lang="en-US" sz="1800" dirty="0" smtClean="0">
                <a:latin typeface="Lucida Console" panose="020B0609040504020204" pitchFamily="49" charset="0"/>
              </a:rPr>
              <a:t> </a:t>
            </a:r>
            <a:r>
              <a:rPr lang="en-US" sz="1800" dirty="0">
                <a:latin typeface="Lucida Console" panose="020B0609040504020204" pitchFamily="49" charset="0"/>
              </a:rPr>
              <a:t>+= 1</a:t>
            </a:r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... </a:t>
            </a:r>
            <a:r>
              <a:rPr lang="ru-RU" sz="1800" dirty="0" smtClean="0">
                <a:latin typeface="Lucida Console" panose="020B0609040504020204" pitchFamily="49" charset="0"/>
              </a:rPr>
              <a:t>		</a:t>
            </a:r>
            <a:r>
              <a:rPr lang="en-US" sz="1800" dirty="0" smtClean="0">
                <a:latin typeface="Lucida Console" panose="020B0609040504020204" pitchFamily="49" charset="0"/>
              </a:rPr>
              <a:t>except </a:t>
            </a:r>
            <a:r>
              <a:rPr lang="en-US" sz="1800" dirty="0">
                <a:latin typeface="Lucida Console" panose="020B0609040504020204" pitchFamily="49" charset="0"/>
              </a:rPr>
              <a:t>Exception:</a:t>
            </a:r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... </a:t>
            </a:r>
            <a:r>
              <a:rPr lang="ru-RU" sz="1800" dirty="0" smtClean="0">
                <a:latin typeface="Lucida Console" panose="020B0609040504020204" pitchFamily="49" charset="0"/>
              </a:rPr>
              <a:t>			</a:t>
            </a:r>
            <a:r>
              <a:rPr lang="en-US" sz="1800" dirty="0" err="1" smtClean="0">
                <a:latin typeface="Lucida Console" panose="020B0609040504020204" pitchFamily="49" charset="0"/>
              </a:rPr>
              <a:t>i</a:t>
            </a:r>
            <a:r>
              <a:rPr lang="en-US" sz="1800" dirty="0" smtClean="0">
                <a:latin typeface="Lucida Console" panose="020B0609040504020204" pitchFamily="49" charset="0"/>
              </a:rPr>
              <a:t> </a:t>
            </a:r>
            <a:r>
              <a:rPr lang="en-US" sz="1800" dirty="0">
                <a:latin typeface="Lucida Console" panose="020B0609040504020204" pitchFamily="49" charset="0"/>
              </a:rPr>
              <a:t>= </a:t>
            </a:r>
            <a:r>
              <a:rPr lang="ru-RU" sz="1800" dirty="0" smtClean="0">
                <a:latin typeface="Lucida Console" panose="020B0609040504020204" pitchFamily="49" charset="0"/>
              </a:rPr>
              <a:t>-</a:t>
            </a:r>
            <a:r>
              <a:rPr lang="en-US" sz="1800" dirty="0" smtClean="0">
                <a:latin typeface="Lucida Console" panose="020B0609040504020204" pitchFamily="49" charset="0"/>
              </a:rPr>
              <a:t>10</a:t>
            </a:r>
            <a:endParaRPr lang="ru-RU" sz="18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ru-RU" sz="1800" dirty="0">
              <a:latin typeface="Lucida Console" panose="020B060904050402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6056" y="1885974"/>
            <a:ext cx="395012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c = counter(5)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&gt;&gt;&gt; </a:t>
            </a:r>
            <a:r>
              <a:rPr lang="en-US" dirty="0" err="1">
                <a:latin typeface="Lucida Console" panose="020B0609040504020204" pitchFamily="49" charset="0"/>
              </a:rPr>
              <a:t>c.next</a:t>
            </a:r>
            <a:r>
              <a:rPr lang="en-US" dirty="0">
                <a:latin typeface="Lucida Console" panose="020B0609040504020204" pitchFamily="49" charset="0"/>
              </a:rPr>
              <a:t>()</a:t>
            </a:r>
          </a:p>
          <a:p>
            <a:pPr marL="0" indent="0">
              <a:buNone/>
            </a:pPr>
            <a:r>
              <a:rPr lang="ru-RU" dirty="0">
                <a:latin typeface="Lucida Console" panose="020B0609040504020204" pitchFamily="49" charset="0"/>
              </a:rPr>
              <a:t>0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&gt;&gt;&gt; </a:t>
            </a:r>
            <a:r>
              <a:rPr lang="en-US" dirty="0" err="1">
                <a:latin typeface="Lucida Console" panose="020B0609040504020204" pitchFamily="49" charset="0"/>
              </a:rPr>
              <a:t>c.next</a:t>
            </a:r>
            <a:r>
              <a:rPr lang="en-US" dirty="0">
                <a:latin typeface="Lucida Console" panose="020B0609040504020204" pitchFamily="49" charset="0"/>
              </a:rPr>
              <a:t>()</a:t>
            </a:r>
          </a:p>
          <a:p>
            <a:pPr marL="0" indent="0">
              <a:buNone/>
            </a:pPr>
            <a:r>
              <a:rPr lang="ru-RU" dirty="0">
                <a:latin typeface="Lucida Console" panose="020B0609040504020204" pitchFamily="49" charset="0"/>
              </a:rPr>
              <a:t>1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&gt;&gt;&gt; </a:t>
            </a:r>
            <a:r>
              <a:rPr lang="en-US" dirty="0" err="1">
                <a:latin typeface="Lucida Console" panose="020B0609040504020204" pitchFamily="49" charset="0"/>
              </a:rPr>
              <a:t>c.send</a:t>
            </a:r>
            <a:r>
              <a:rPr lang="en-US" dirty="0">
                <a:latin typeface="Lucida Console" panose="020B0609040504020204" pitchFamily="49" charset="0"/>
              </a:rPr>
              <a:t>(4)</a:t>
            </a:r>
          </a:p>
          <a:p>
            <a:pPr marL="0" indent="0">
              <a:buNone/>
            </a:pPr>
            <a:r>
              <a:rPr lang="ru-RU" dirty="0">
                <a:latin typeface="Lucida Console" panose="020B0609040504020204" pitchFamily="49" charset="0"/>
              </a:rPr>
              <a:t>4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&gt;&gt;&gt; </a:t>
            </a:r>
            <a:r>
              <a:rPr lang="en-US" dirty="0" err="1">
                <a:latin typeface="Lucida Console" panose="020B0609040504020204" pitchFamily="49" charset="0"/>
              </a:rPr>
              <a:t>c.throw</a:t>
            </a:r>
            <a:r>
              <a:rPr lang="en-US" dirty="0">
                <a:latin typeface="Lucida Console" panose="020B0609040504020204" pitchFamily="49" charset="0"/>
              </a:rPr>
              <a:t>(Exception)</a:t>
            </a:r>
          </a:p>
          <a:p>
            <a:pPr marL="0" indent="0">
              <a:buNone/>
            </a:pPr>
            <a:r>
              <a:rPr lang="ru-RU" dirty="0">
                <a:latin typeface="Lucida Console" panose="020B0609040504020204" pitchFamily="49" charset="0"/>
              </a:rPr>
              <a:t>10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&gt;&gt;&gt; </a:t>
            </a:r>
            <a:r>
              <a:rPr lang="en-US" dirty="0" err="1">
                <a:latin typeface="Lucida Console" panose="020B0609040504020204" pitchFamily="49" charset="0"/>
              </a:rPr>
              <a:t>c.next</a:t>
            </a:r>
            <a:r>
              <a:rPr lang="en-US" dirty="0">
                <a:latin typeface="Lucida Console" panose="020B0609040504020204" pitchFamily="49" charset="0"/>
              </a:rPr>
              <a:t>()</a:t>
            </a:r>
          </a:p>
          <a:p>
            <a:pPr marL="0" indent="0">
              <a:buNone/>
            </a:pPr>
            <a:r>
              <a:rPr lang="ru-RU" dirty="0">
                <a:latin typeface="Lucida Console" panose="020B0609040504020204" pitchFamily="49" charset="0"/>
              </a:rPr>
              <a:t>9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&gt;&gt;&gt; </a:t>
            </a:r>
            <a:r>
              <a:rPr lang="en-US" dirty="0" err="1">
                <a:latin typeface="Lucida Console" panose="020B0609040504020204" pitchFamily="49" charset="0"/>
              </a:rPr>
              <a:t>c.close</a:t>
            </a:r>
            <a:r>
              <a:rPr lang="en-US" dirty="0">
                <a:latin typeface="Lucida Console" panose="020B06090405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&gt;&gt;&gt; </a:t>
            </a:r>
            <a:r>
              <a:rPr lang="en-US" dirty="0" err="1">
                <a:latin typeface="Lucida Console" panose="020B0609040504020204" pitchFamily="49" charset="0"/>
              </a:rPr>
              <a:t>c.next</a:t>
            </a:r>
            <a:r>
              <a:rPr lang="en-US" dirty="0">
                <a:latin typeface="Lucida Console" panose="020B0609040504020204" pitchFamily="49" charset="0"/>
              </a:rPr>
              <a:t>() #</a:t>
            </a:r>
            <a:r>
              <a:rPr lang="en-US" dirty="0" err="1">
                <a:latin typeface="Lucida Console" panose="020B0609040504020204" pitchFamily="49" charset="0"/>
              </a:rPr>
              <a:t>StopIteration</a:t>
            </a:r>
            <a:endParaRPr lang="ru-RU" dirty="0">
              <a:latin typeface="Lucida Console" panose="020B0609040504020204" pitchFamily="49" charset="0"/>
            </a:endParaRPr>
          </a:p>
          <a:p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932040" y="1196752"/>
            <a:ext cx="0" cy="52358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57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908720"/>
            <a:ext cx="8448649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5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Lucida Console" panose="020B0609040504020204" pitchFamily="49" charset="0"/>
              </a:rPr>
              <a:t>def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err="1">
                <a:latin typeface="Lucida Console" panose="020B0609040504020204" pitchFamily="49" charset="0"/>
              </a:rPr>
              <a:t>fibnum</a:t>
            </a:r>
            <a:r>
              <a:rPr lang="en-US" dirty="0">
                <a:latin typeface="Lucida Console" panose="020B0609040504020204" pitchFamily="49" charset="0"/>
              </a:rPr>
              <a:t>():</a:t>
            </a:r>
          </a:p>
          <a:p>
            <a:pPr marL="0" indent="0">
              <a:buNone/>
            </a:pPr>
            <a:r>
              <a:rPr lang="ru-RU" dirty="0" smtClean="0">
                <a:latin typeface="Lucida Console" panose="020B0609040504020204" pitchFamily="49" charset="0"/>
              </a:rPr>
              <a:t>	</a:t>
            </a:r>
            <a:r>
              <a:rPr lang="en-US" dirty="0" smtClean="0">
                <a:latin typeface="Lucida Console" panose="020B0609040504020204" pitchFamily="49" charset="0"/>
              </a:rPr>
              <a:t>fn1 </a:t>
            </a:r>
            <a:r>
              <a:rPr lang="en-US" dirty="0">
                <a:latin typeface="Lucida Console" panose="020B0609040504020204" pitchFamily="49" charset="0"/>
              </a:rPr>
              <a:t>= 1</a:t>
            </a:r>
          </a:p>
          <a:p>
            <a:pPr marL="0" indent="0">
              <a:buNone/>
            </a:pPr>
            <a:r>
              <a:rPr lang="ru-RU" dirty="0" smtClean="0">
                <a:latin typeface="Lucida Console" panose="020B0609040504020204" pitchFamily="49" charset="0"/>
              </a:rPr>
              <a:t>	</a:t>
            </a:r>
            <a:r>
              <a:rPr lang="en-US" dirty="0" smtClean="0">
                <a:latin typeface="Lucida Console" panose="020B0609040504020204" pitchFamily="49" charset="0"/>
              </a:rPr>
              <a:t>fn2 </a:t>
            </a:r>
            <a:r>
              <a:rPr lang="en-US" dirty="0">
                <a:latin typeface="Lucida Console" panose="020B0609040504020204" pitchFamily="49" charset="0"/>
              </a:rPr>
              <a:t>= 1</a:t>
            </a:r>
          </a:p>
          <a:p>
            <a:pPr marL="0" indent="0">
              <a:buNone/>
            </a:pPr>
            <a:r>
              <a:rPr lang="ru-RU" dirty="0" smtClean="0">
                <a:latin typeface="Lucida Console" panose="020B0609040504020204" pitchFamily="49" charset="0"/>
              </a:rPr>
              <a:t>	</a:t>
            </a:r>
            <a:r>
              <a:rPr lang="en-US" dirty="0" smtClean="0">
                <a:latin typeface="Lucida Console" panose="020B0609040504020204" pitchFamily="49" charset="0"/>
              </a:rPr>
              <a:t>while </a:t>
            </a:r>
            <a:r>
              <a:rPr lang="en-US" dirty="0">
                <a:latin typeface="Lucida Console" panose="020B0609040504020204" pitchFamily="49" charset="0"/>
              </a:rPr>
              <a:t>True:</a:t>
            </a:r>
          </a:p>
          <a:p>
            <a:pPr marL="0" indent="0">
              <a:buNone/>
            </a:pPr>
            <a:r>
              <a:rPr lang="ru-RU" dirty="0" smtClean="0">
                <a:latin typeface="Lucida Console" panose="020B0609040504020204" pitchFamily="49" charset="0"/>
              </a:rPr>
              <a:t>		</a:t>
            </a:r>
            <a:r>
              <a:rPr lang="en-US" dirty="0" smtClean="0">
                <a:latin typeface="Lucida Console" panose="020B0609040504020204" pitchFamily="49" charset="0"/>
              </a:rPr>
              <a:t>yield </a:t>
            </a:r>
            <a:r>
              <a:rPr lang="en-US" dirty="0">
                <a:latin typeface="Lucida Console" panose="020B0609040504020204" pitchFamily="49" charset="0"/>
              </a:rPr>
              <a:t>fn2</a:t>
            </a:r>
          </a:p>
          <a:p>
            <a:pPr marL="0" indent="0">
              <a:buNone/>
            </a:pPr>
            <a:r>
              <a:rPr lang="ru-RU" dirty="0" smtClean="0">
                <a:latin typeface="Lucida Console" panose="020B0609040504020204" pitchFamily="49" charset="0"/>
              </a:rPr>
              <a:t>		</a:t>
            </a:r>
            <a:r>
              <a:rPr lang="en-US" dirty="0" smtClean="0">
                <a:latin typeface="Lucida Console" panose="020B0609040504020204" pitchFamily="49" charset="0"/>
              </a:rPr>
              <a:t>(</a:t>
            </a:r>
            <a:r>
              <a:rPr lang="en-US" dirty="0">
                <a:latin typeface="Lucida Console" panose="020B0609040504020204" pitchFamily="49" charset="0"/>
              </a:rPr>
              <a:t>fn1, fn2) = (fn1 + fn2, fn1</a:t>
            </a:r>
            <a:r>
              <a:rPr lang="en-US" dirty="0" smtClean="0">
                <a:latin typeface="Lucida Console" panose="020B0609040504020204" pitchFamily="49" charset="0"/>
              </a:rPr>
              <a:t>)</a:t>
            </a:r>
            <a:endParaRPr lang="ru-RU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Lucida Console" panose="020B0609040504020204" pitchFamily="49" charset="0"/>
              </a:rPr>
              <a:t>for</a:t>
            </a:r>
            <a:r>
              <a:rPr lang="ru-RU" dirty="0" smtClean="0">
                <a:latin typeface="Lucida Console" panose="020B0609040504020204" pitchFamily="49" charset="0"/>
              </a:rPr>
              <a:t> </a:t>
            </a:r>
            <a:r>
              <a:rPr lang="en-US" dirty="0" smtClean="0">
                <a:latin typeface="Lucida Console" panose="020B0609040504020204" pitchFamily="49" charset="0"/>
              </a:rPr>
              <a:t>x </a:t>
            </a:r>
            <a:r>
              <a:rPr lang="en-US" dirty="0">
                <a:latin typeface="Lucida Console" panose="020B0609040504020204" pitchFamily="49" charset="0"/>
              </a:rPr>
              <a:t>in </a:t>
            </a:r>
            <a:r>
              <a:rPr lang="en-US" dirty="0" err="1">
                <a:latin typeface="Lucida Console" panose="020B0609040504020204" pitchFamily="49" charset="0"/>
              </a:rPr>
              <a:t>fibnum</a:t>
            </a:r>
            <a:r>
              <a:rPr lang="en-US" dirty="0">
                <a:latin typeface="Lucida Console" panose="020B0609040504020204" pitchFamily="49" charset="0"/>
              </a:rPr>
              <a:t>():</a:t>
            </a:r>
          </a:p>
          <a:p>
            <a:pPr marL="0" indent="0">
              <a:buNone/>
            </a:pPr>
            <a:r>
              <a:rPr lang="ru-RU" dirty="0" smtClean="0">
                <a:latin typeface="Lucida Console" panose="020B0609040504020204" pitchFamily="49" charset="0"/>
              </a:rPr>
              <a:t>	</a:t>
            </a:r>
            <a:r>
              <a:rPr lang="en-US" dirty="0" smtClean="0">
                <a:latin typeface="Lucida Console" panose="020B0609040504020204" pitchFamily="49" charset="0"/>
              </a:rPr>
              <a:t>print</a:t>
            </a:r>
            <a:r>
              <a:rPr lang="ru-RU" dirty="0" smtClean="0">
                <a:latin typeface="Lucida Console" panose="020B0609040504020204" pitchFamily="49" charset="0"/>
              </a:rPr>
              <a:t>(</a:t>
            </a:r>
            <a:r>
              <a:rPr lang="en-US" dirty="0" smtClean="0">
                <a:latin typeface="Lucida Console" panose="020B0609040504020204" pitchFamily="49" charset="0"/>
              </a:rPr>
              <a:t>x, end=“ “)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ru-RU" dirty="0" smtClean="0">
                <a:latin typeface="Lucida Console" panose="020B0609040504020204" pitchFamily="49" charset="0"/>
              </a:rPr>
              <a:t>	</a:t>
            </a:r>
            <a:r>
              <a:rPr lang="en-US" dirty="0" smtClean="0">
                <a:latin typeface="Lucida Console" panose="020B0609040504020204" pitchFamily="49" charset="0"/>
              </a:rPr>
              <a:t>if </a:t>
            </a:r>
            <a:r>
              <a:rPr lang="en-US" dirty="0">
                <a:latin typeface="Lucida Console" panose="020B0609040504020204" pitchFamily="49" charset="0"/>
              </a:rPr>
              <a:t>x &gt; 50:</a:t>
            </a:r>
          </a:p>
          <a:p>
            <a:pPr marL="0" indent="0">
              <a:buNone/>
            </a:pPr>
            <a:r>
              <a:rPr lang="ru-RU" dirty="0" smtClean="0">
                <a:latin typeface="Lucida Console" panose="020B0609040504020204" pitchFamily="49" charset="0"/>
              </a:rPr>
              <a:t>		</a:t>
            </a:r>
            <a:r>
              <a:rPr lang="en-US" dirty="0" smtClean="0">
                <a:latin typeface="Lucida Console" panose="020B0609040504020204" pitchFamily="49" charset="0"/>
              </a:rPr>
              <a:t>break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ru-RU" dirty="0">
                <a:latin typeface="Lucida Console" panose="020B0609040504020204" pitchFamily="49" charset="0"/>
              </a:rPr>
              <a:t>1 1 2 3 5 8 13 21 34 55</a:t>
            </a:r>
          </a:p>
        </p:txBody>
      </p:sp>
    </p:spTree>
    <p:extLst>
      <p:ext uri="{BB962C8B-B14F-4D97-AF65-F5344CB8AC3E}">
        <p14:creationId xmlns:p14="http://schemas.microsoft.com/office/powerpoint/2010/main" val="11263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44824"/>
            <a:ext cx="826383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Lucida Console" panose="020B0609040504020204" pitchFamily="49" charset="0"/>
              </a:rPr>
              <a:t>def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err="1">
                <a:latin typeface="Lucida Console" panose="020B0609040504020204" pitchFamily="49" charset="0"/>
              </a:rPr>
              <a:t>simple_ints</a:t>
            </a:r>
            <a:r>
              <a:rPr lang="en-US" dirty="0">
                <a:latin typeface="Lucida Console" panose="020B0609040504020204" pitchFamily="49" charset="0"/>
              </a:rPr>
              <a:t>():</a:t>
            </a:r>
          </a:p>
          <a:p>
            <a:pPr marL="0" indent="0">
              <a:buNone/>
            </a:pPr>
            <a:r>
              <a:rPr lang="en-US" dirty="0" smtClean="0">
                <a:latin typeface="Lucida Console" panose="020B0609040504020204" pitchFamily="49" charset="0"/>
              </a:rPr>
              <a:t>	</a:t>
            </a:r>
            <a:r>
              <a:rPr lang="en-US" dirty="0" err="1" smtClean="0">
                <a:latin typeface="Lucida Console" panose="020B0609040504020204" pitchFamily="49" charset="0"/>
              </a:rPr>
              <a:t>num</a:t>
            </a:r>
            <a:r>
              <a:rPr lang="en-US" dirty="0" smtClean="0">
                <a:latin typeface="Lucida Console" panose="020B0609040504020204" pitchFamily="49" charset="0"/>
              </a:rPr>
              <a:t> </a:t>
            </a:r>
            <a:r>
              <a:rPr lang="en-US" dirty="0">
                <a:latin typeface="Lucida Console" panose="020B0609040504020204" pitchFamily="49" charset="0"/>
              </a:rPr>
              <a:t>= 1</a:t>
            </a:r>
          </a:p>
          <a:p>
            <a:pPr marL="0" indent="0">
              <a:buNone/>
            </a:pPr>
            <a:r>
              <a:rPr lang="en-US" dirty="0" smtClean="0">
                <a:latin typeface="Lucida Console" panose="020B0609040504020204" pitchFamily="49" charset="0"/>
              </a:rPr>
              <a:t>	while </a:t>
            </a:r>
            <a:r>
              <a:rPr lang="en-US" dirty="0">
                <a:latin typeface="Lucida Console" panose="020B0609040504020204" pitchFamily="49" charset="0"/>
              </a:rPr>
              <a:t>True:</a:t>
            </a:r>
          </a:p>
          <a:p>
            <a:pPr marL="0" indent="0">
              <a:buNone/>
            </a:pPr>
            <a:r>
              <a:rPr lang="en-US" dirty="0" smtClean="0">
                <a:latin typeface="Lucida Console" panose="020B0609040504020204" pitchFamily="49" charset="0"/>
              </a:rPr>
              <a:t>		</a:t>
            </a:r>
            <a:r>
              <a:rPr lang="en-US" dirty="0" err="1" smtClean="0">
                <a:latin typeface="Lucida Console" panose="020B0609040504020204" pitchFamily="49" charset="0"/>
              </a:rPr>
              <a:t>num</a:t>
            </a:r>
            <a:r>
              <a:rPr lang="en-US" dirty="0" smtClean="0">
                <a:latin typeface="Lucida Console" panose="020B0609040504020204" pitchFamily="49" charset="0"/>
              </a:rPr>
              <a:t> </a:t>
            </a:r>
            <a:r>
              <a:rPr lang="en-US" dirty="0">
                <a:latin typeface="Lucida Console" panose="020B0609040504020204" pitchFamily="49" charset="0"/>
              </a:rPr>
              <a:t>+= 1</a:t>
            </a:r>
          </a:p>
          <a:p>
            <a:pPr marL="0" indent="0">
              <a:buNone/>
            </a:pPr>
            <a:r>
              <a:rPr lang="en-US" dirty="0" smtClean="0">
                <a:latin typeface="Lucida Console" panose="020B0609040504020204" pitchFamily="49" charset="0"/>
              </a:rPr>
              <a:t>		for </a:t>
            </a:r>
            <a:r>
              <a:rPr lang="en-US" dirty="0">
                <a:latin typeface="Lucida Console" panose="020B0609040504020204" pitchFamily="49" charset="0"/>
              </a:rPr>
              <a:t>x in </a:t>
            </a:r>
            <a:r>
              <a:rPr lang="en-US" dirty="0" err="1">
                <a:latin typeface="Lucida Console" panose="020B0609040504020204" pitchFamily="49" charset="0"/>
              </a:rPr>
              <a:t>xrange</a:t>
            </a:r>
            <a:r>
              <a:rPr lang="en-US" dirty="0">
                <a:latin typeface="Lucida Console" panose="020B0609040504020204" pitchFamily="49" charset="0"/>
              </a:rPr>
              <a:t>(2, </a:t>
            </a:r>
            <a:r>
              <a:rPr lang="en-US" dirty="0" err="1">
                <a:latin typeface="Lucida Console" panose="020B0609040504020204" pitchFamily="49" charset="0"/>
              </a:rPr>
              <a:t>num</a:t>
            </a:r>
            <a:r>
              <a:rPr lang="en-US" dirty="0">
                <a:latin typeface="Lucida Console" panose="020B0609040504020204" pitchFamily="49" charset="0"/>
              </a:rPr>
              <a:t>/2+1):</a:t>
            </a:r>
          </a:p>
          <a:p>
            <a:pPr marL="0" indent="0">
              <a:buNone/>
            </a:pPr>
            <a:r>
              <a:rPr lang="en-US" dirty="0" smtClean="0">
                <a:latin typeface="Lucida Console" panose="020B0609040504020204" pitchFamily="49" charset="0"/>
              </a:rPr>
              <a:t>			if </a:t>
            </a:r>
            <a:r>
              <a:rPr lang="en-US" dirty="0" err="1">
                <a:latin typeface="Lucida Console" panose="020B0609040504020204" pitchFamily="49" charset="0"/>
              </a:rPr>
              <a:t>num</a:t>
            </a:r>
            <a:r>
              <a:rPr lang="en-US" dirty="0">
                <a:latin typeface="Lucida Console" panose="020B0609040504020204" pitchFamily="49" charset="0"/>
              </a:rPr>
              <a:t> % x == 0:</a:t>
            </a:r>
          </a:p>
          <a:p>
            <a:pPr marL="0" indent="0">
              <a:buNone/>
            </a:pPr>
            <a:r>
              <a:rPr lang="en-US" dirty="0" smtClean="0">
                <a:latin typeface="Lucida Console" panose="020B0609040504020204" pitchFamily="49" charset="0"/>
              </a:rPr>
              <a:t>				break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Lucida Console" panose="020B0609040504020204" pitchFamily="49" charset="0"/>
              </a:rPr>
              <a:t>		else</a:t>
            </a:r>
            <a:r>
              <a:rPr lang="en-US" dirty="0">
                <a:latin typeface="Lucida Console" panose="020B060904050402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Lucida Console" panose="020B0609040504020204" pitchFamily="49" charset="0"/>
              </a:rPr>
              <a:t>			yield </a:t>
            </a:r>
            <a:r>
              <a:rPr lang="en-US" dirty="0" err="1" smtClean="0">
                <a:latin typeface="Lucida Console" panose="020B0609040504020204" pitchFamily="49" charset="0"/>
              </a:rPr>
              <a:t>num</a:t>
            </a:r>
            <a:endParaRPr lang="en-US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Lucida Console" panose="020B0609040504020204" pitchFamily="49" charset="0"/>
              </a:rPr>
              <a:t>for x </a:t>
            </a:r>
            <a:r>
              <a:rPr lang="en-US" dirty="0">
                <a:latin typeface="Lucida Console" panose="020B0609040504020204" pitchFamily="49" charset="0"/>
              </a:rPr>
              <a:t>in </a:t>
            </a:r>
            <a:r>
              <a:rPr lang="en-US" dirty="0" err="1">
                <a:latin typeface="Lucida Console" panose="020B0609040504020204" pitchFamily="49" charset="0"/>
              </a:rPr>
              <a:t>simple_ints</a:t>
            </a:r>
            <a:r>
              <a:rPr lang="en-US" dirty="0">
                <a:latin typeface="Lucida Console" panose="020B0609040504020204" pitchFamily="49" charset="0"/>
              </a:rPr>
              <a:t>():</a:t>
            </a:r>
          </a:p>
          <a:p>
            <a:pPr marL="0" indent="0">
              <a:buNone/>
            </a:pPr>
            <a:r>
              <a:rPr lang="en-US" dirty="0" smtClean="0">
                <a:latin typeface="Lucida Console" panose="020B0609040504020204" pitchFamily="49" charset="0"/>
              </a:rPr>
              <a:t>	print(x, end=“ “)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Lucida Console" panose="020B0609040504020204" pitchFamily="49" charset="0"/>
              </a:rPr>
              <a:t>	if </a:t>
            </a:r>
            <a:r>
              <a:rPr lang="en-US" dirty="0">
                <a:latin typeface="Lucida Console" panose="020B0609040504020204" pitchFamily="49" charset="0"/>
              </a:rPr>
              <a:t>x &gt; </a:t>
            </a:r>
            <a:r>
              <a:rPr lang="en-US" dirty="0" smtClean="0">
                <a:latin typeface="Lucida Console" panose="020B0609040504020204" pitchFamily="49" charset="0"/>
              </a:rPr>
              <a:t>60</a:t>
            </a:r>
            <a:r>
              <a:rPr lang="en-US" dirty="0">
                <a:latin typeface="Lucida Console" panose="020B060904050402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Lucida Console" panose="020B0609040504020204" pitchFamily="49" charset="0"/>
              </a:rPr>
              <a:t>		break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ru-RU" dirty="0">
                <a:latin typeface="Lucida Console" panose="020B0609040504020204" pitchFamily="49" charset="0"/>
              </a:rPr>
              <a:t>2 3 5 7 11 13 17 19 23 29 31 37 41 </a:t>
            </a:r>
            <a:r>
              <a:rPr lang="ru-RU" dirty="0" smtClean="0">
                <a:latin typeface="Lucida Console" panose="020B0609040504020204" pitchFamily="49" charset="0"/>
              </a:rPr>
              <a:t>43</a:t>
            </a:r>
            <a:r>
              <a:rPr lang="en-US" dirty="0" smtClean="0">
                <a:latin typeface="Lucida Console" panose="020B0609040504020204" pitchFamily="49" charset="0"/>
              </a:rPr>
              <a:t> </a:t>
            </a:r>
            <a:r>
              <a:rPr lang="ru-RU" dirty="0" smtClean="0">
                <a:latin typeface="Lucida Console" panose="020B0609040504020204" pitchFamily="49" charset="0"/>
              </a:rPr>
              <a:t>47 </a:t>
            </a:r>
            <a:r>
              <a:rPr lang="ru-RU" dirty="0">
                <a:latin typeface="Lucida Console" panose="020B0609040504020204" pitchFamily="49" charset="0"/>
              </a:rPr>
              <a:t>53 </a:t>
            </a:r>
            <a:r>
              <a:rPr lang="ru-RU" dirty="0" smtClean="0">
                <a:latin typeface="Lucida Console" panose="020B0609040504020204" pitchFamily="49" charset="0"/>
              </a:rPr>
              <a:t>59</a:t>
            </a:r>
            <a:endParaRPr lang="ru-RU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5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25625"/>
            <a:ext cx="819182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class node:</a:t>
            </a:r>
          </a:p>
          <a:p>
            <a:pPr marL="0" indent="0">
              <a:buNone/>
            </a:pPr>
            <a:r>
              <a:rPr lang="ru-RU" sz="1800" dirty="0" smtClean="0">
                <a:latin typeface="Lucida Console" panose="020B0609040504020204" pitchFamily="49" charset="0"/>
              </a:rPr>
              <a:t>	</a:t>
            </a:r>
            <a:r>
              <a:rPr lang="en-US" sz="1800" dirty="0" err="1" smtClean="0">
                <a:latin typeface="Lucida Console" panose="020B0609040504020204" pitchFamily="49" charset="0"/>
              </a:rPr>
              <a:t>def</a:t>
            </a:r>
            <a:r>
              <a:rPr lang="en-US" sz="1800" dirty="0" smtClean="0">
                <a:latin typeface="Lucida Console" panose="020B0609040504020204" pitchFamily="49" charset="0"/>
              </a:rPr>
              <a:t> </a:t>
            </a:r>
            <a:r>
              <a:rPr lang="en-US" sz="1800" dirty="0">
                <a:latin typeface="Lucida Console" panose="020B0609040504020204" pitchFamily="49" charset="0"/>
              </a:rPr>
              <a:t>__</a:t>
            </a:r>
            <a:r>
              <a:rPr lang="en-US" sz="1800" dirty="0" err="1">
                <a:latin typeface="Lucida Console" panose="020B0609040504020204" pitchFamily="49" charset="0"/>
              </a:rPr>
              <a:t>init</a:t>
            </a:r>
            <a:r>
              <a:rPr lang="en-US" sz="1800" dirty="0">
                <a:latin typeface="Lucida Console" panose="020B0609040504020204" pitchFamily="49" charset="0"/>
              </a:rPr>
              <a:t>__(self, </a:t>
            </a:r>
            <a:r>
              <a:rPr lang="en-US" sz="1800" dirty="0" smtClean="0">
                <a:latin typeface="Lucida Console" panose="020B0609040504020204" pitchFamily="49" charset="0"/>
              </a:rPr>
              <a:t>value=0,</a:t>
            </a:r>
            <a:r>
              <a:rPr lang="ru-RU" sz="1800" dirty="0" smtClean="0">
                <a:latin typeface="Lucida Console" panose="020B0609040504020204" pitchFamily="49" charset="0"/>
              </a:rPr>
              <a:t> </a:t>
            </a:r>
            <a:r>
              <a:rPr lang="en-US" sz="1800" dirty="0" smtClean="0">
                <a:latin typeface="Lucida Console" panose="020B0609040504020204" pitchFamily="49" charset="0"/>
              </a:rPr>
              <a:t>left=None</a:t>
            </a:r>
            <a:r>
              <a:rPr lang="en-US" sz="1800" dirty="0">
                <a:latin typeface="Lucida Console" panose="020B0609040504020204" pitchFamily="49" charset="0"/>
              </a:rPr>
              <a:t>, right=None):</a:t>
            </a:r>
          </a:p>
          <a:p>
            <a:pPr marL="0" indent="0">
              <a:buNone/>
            </a:pPr>
            <a:r>
              <a:rPr lang="ru-RU" sz="1800" dirty="0" smtClean="0">
                <a:latin typeface="Lucida Console" panose="020B0609040504020204" pitchFamily="49" charset="0"/>
              </a:rPr>
              <a:t>		</a:t>
            </a:r>
            <a:r>
              <a:rPr lang="en-US" sz="1800" dirty="0" err="1" smtClean="0">
                <a:latin typeface="Lucida Console" panose="020B0609040504020204" pitchFamily="49" charset="0"/>
              </a:rPr>
              <a:t>self.value</a:t>
            </a:r>
            <a:r>
              <a:rPr lang="en-US" sz="1800" dirty="0" smtClean="0">
                <a:latin typeface="Lucida Console" panose="020B0609040504020204" pitchFamily="49" charset="0"/>
              </a:rPr>
              <a:t> </a:t>
            </a:r>
            <a:r>
              <a:rPr lang="en-US" sz="1800" dirty="0">
                <a:latin typeface="Lucida Console" panose="020B0609040504020204" pitchFamily="49" charset="0"/>
              </a:rPr>
              <a:t>= value</a:t>
            </a:r>
          </a:p>
          <a:p>
            <a:pPr marL="0" indent="0">
              <a:buNone/>
            </a:pPr>
            <a:r>
              <a:rPr lang="ru-RU" sz="1800" dirty="0" smtClean="0">
                <a:latin typeface="Lucida Console" panose="020B0609040504020204" pitchFamily="49" charset="0"/>
              </a:rPr>
              <a:t>		</a:t>
            </a:r>
            <a:r>
              <a:rPr lang="en-US" sz="1800" dirty="0" err="1" smtClean="0">
                <a:latin typeface="Lucida Console" panose="020B0609040504020204" pitchFamily="49" charset="0"/>
              </a:rPr>
              <a:t>self.left</a:t>
            </a:r>
            <a:r>
              <a:rPr lang="en-US" sz="1800" dirty="0" smtClean="0">
                <a:latin typeface="Lucida Console" panose="020B0609040504020204" pitchFamily="49" charset="0"/>
              </a:rPr>
              <a:t> </a:t>
            </a:r>
            <a:r>
              <a:rPr lang="en-US" sz="1800" dirty="0">
                <a:latin typeface="Lucida Console" panose="020B0609040504020204" pitchFamily="49" charset="0"/>
              </a:rPr>
              <a:t>= left</a:t>
            </a:r>
          </a:p>
          <a:p>
            <a:pPr marL="0" indent="0">
              <a:buNone/>
            </a:pPr>
            <a:r>
              <a:rPr lang="ru-RU" sz="1800" dirty="0" smtClean="0">
                <a:latin typeface="Lucida Console" panose="020B0609040504020204" pitchFamily="49" charset="0"/>
              </a:rPr>
              <a:t>		</a:t>
            </a:r>
            <a:r>
              <a:rPr lang="en-US" sz="1800" dirty="0" err="1" smtClean="0">
                <a:latin typeface="Lucida Console" panose="020B0609040504020204" pitchFamily="49" charset="0"/>
              </a:rPr>
              <a:t>self.right</a:t>
            </a:r>
            <a:r>
              <a:rPr lang="en-US" sz="1800" dirty="0" smtClean="0">
                <a:latin typeface="Lucida Console" panose="020B0609040504020204" pitchFamily="49" charset="0"/>
              </a:rPr>
              <a:t> </a:t>
            </a:r>
            <a:r>
              <a:rPr lang="en-US" sz="1800" dirty="0">
                <a:latin typeface="Lucida Console" panose="020B0609040504020204" pitchFamily="49" charset="0"/>
              </a:rPr>
              <a:t>= right</a:t>
            </a:r>
          </a:p>
          <a:p>
            <a:pPr marL="0" indent="0">
              <a:buNone/>
            </a:pPr>
            <a:r>
              <a:rPr lang="ru-RU" sz="1800" dirty="0" smtClean="0">
                <a:latin typeface="Lucida Console" panose="020B0609040504020204" pitchFamily="49" charset="0"/>
              </a:rPr>
              <a:t>	</a:t>
            </a:r>
            <a:r>
              <a:rPr lang="en-US" sz="1800" dirty="0" err="1" smtClean="0">
                <a:latin typeface="Lucida Console" panose="020B0609040504020204" pitchFamily="49" charset="0"/>
              </a:rPr>
              <a:t>def</a:t>
            </a:r>
            <a:r>
              <a:rPr lang="en-US" sz="1800" dirty="0" smtClean="0">
                <a:latin typeface="Lucida Console" panose="020B0609040504020204" pitchFamily="49" charset="0"/>
              </a:rPr>
              <a:t> </a:t>
            </a:r>
            <a:r>
              <a:rPr lang="en-US" sz="1800" dirty="0">
                <a:latin typeface="Lucida Console" panose="020B0609040504020204" pitchFamily="49" charset="0"/>
              </a:rPr>
              <a:t>__</a:t>
            </a:r>
            <a:r>
              <a:rPr lang="en-US" sz="1800" dirty="0" err="1">
                <a:latin typeface="Lucida Console" panose="020B0609040504020204" pitchFamily="49" charset="0"/>
              </a:rPr>
              <a:t>iter</a:t>
            </a:r>
            <a:r>
              <a:rPr lang="en-US" sz="1800" dirty="0">
                <a:latin typeface="Lucida Console" panose="020B0609040504020204" pitchFamily="49" charset="0"/>
              </a:rPr>
              <a:t>__(self):</a:t>
            </a:r>
          </a:p>
          <a:p>
            <a:pPr marL="0" indent="0">
              <a:buNone/>
            </a:pPr>
            <a:r>
              <a:rPr lang="ru-RU" sz="1800" dirty="0" smtClean="0">
                <a:latin typeface="Lucida Console" panose="020B0609040504020204" pitchFamily="49" charset="0"/>
              </a:rPr>
              <a:t>		</a:t>
            </a:r>
            <a:r>
              <a:rPr lang="en-US" sz="1800" dirty="0" smtClean="0">
                <a:latin typeface="Lucida Console" panose="020B0609040504020204" pitchFamily="49" charset="0"/>
              </a:rPr>
              <a:t>return </a:t>
            </a:r>
            <a:r>
              <a:rPr lang="en-US" sz="1800" dirty="0" err="1">
                <a:latin typeface="Lucida Console" panose="020B0609040504020204" pitchFamily="49" charset="0"/>
              </a:rPr>
              <a:t>inorder</a:t>
            </a:r>
            <a:r>
              <a:rPr lang="en-US" sz="1800" dirty="0">
                <a:latin typeface="Lucida Console" panose="020B0609040504020204" pitchFamily="49" charset="0"/>
              </a:rPr>
              <a:t>(self</a:t>
            </a:r>
            <a:r>
              <a:rPr lang="en-US" sz="1800" dirty="0" smtClean="0">
                <a:latin typeface="Lucida Console" panose="020B0609040504020204" pitchFamily="49" charset="0"/>
              </a:rPr>
              <a:t>)</a:t>
            </a:r>
            <a:endParaRPr lang="ru-RU" sz="1800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ru-RU" sz="1800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pt-BR" sz="1800" dirty="0">
                <a:latin typeface="Lucida Console" panose="020B0609040504020204" pitchFamily="49" charset="0"/>
              </a:rPr>
              <a:t>n1 = node(1)</a:t>
            </a:r>
          </a:p>
          <a:p>
            <a:pPr marL="0" indent="0">
              <a:buNone/>
            </a:pPr>
            <a:r>
              <a:rPr lang="pt-BR" sz="1800" dirty="0">
                <a:latin typeface="Lucida Console" panose="020B0609040504020204" pitchFamily="49" charset="0"/>
              </a:rPr>
              <a:t>n4 = node(4)</a:t>
            </a:r>
          </a:p>
          <a:p>
            <a:pPr marL="0" indent="0">
              <a:buNone/>
            </a:pPr>
            <a:r>
              <a:rPr lang="pt-BR" sz="1800" dirty="0">
                <a:latin typeface="Lucida Console" panose="020B0609040504020204" pitchFamily="49" charset="0"/>
              </a:rPr>
              <a:t>n3 = node(3, n1, n4)</a:t>
            </a:r>
          </a:p>
          <a:p>
            <a:pPr marL="0" indent="0">
              <a:buNone/>
            </a:pPr>
            <a:r>
              <a:rPr lang="pt-BR" sz="1800" dirty="0">
                <a:latin typeface="Lucida Console" panose="020B0609040504020204" pitchFamily="49" charset="0"/>
              </a:rPr>
              <a:t>n9 = node(9)</a:t>
            </a:r>
          </a:p>
          <a:p>
            <a:pPr marL="0" indent="0">
              <a:buNone/>
            </a:pPr>
            <a:r>
              <a:rPr lang="pt-BR" sz="1800" dirty="0">
                <a:latin typeface="Lucida Console" panose="020B0609040504020204" pitchFamily="49" charset="0"/>
              </a:rPr>
              <a:t>n6 = node(6, right=n9)</a:t>
            </a:r>
          </a:p>
          <a:p>
            <a:pPr marL="0" indent="0">
              <a:buNone/>
            </a:pPr>
            <a:r>
              <a:rPr lang="pt-BR" sz="1800" dirty="0">
                <a:latin typeface="Lucida Console" panose="020B0609040504020204" pitchFamily="49" charset="0"/>
              </a:rPr>
              <a:t>root = node(5, n3, n6)</a:t>
            </a:r>
            <a:endParaRPr lang="ru-RU" sz="1800" dirty="0">
              <a:latin typeface="Lucida Console" panose="020B0609040504020204" pitchFamily="49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413" y="3722243"/>
            <a:ext cx="3688019" cy="237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4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&gt;&gt;&gt; list(root)</a:t>
            </a:r>
          </a:p>
          <a:p>
            <a:pPr marL="0" indent="0">
              <a:buNone/>
            </a:pPr>
            <a:r>
              <a:rPr lang="en-US" dirty="0"/>
              <a:t>[1, 3, 4, 5, 6, 9</a:t>
            </a:r>
            <a:r>
              <a:rPr lang="en-US" dirty="0" smtClean="0"/>
              <a:t>]</a:t>
            </a:r>
            <a:endParaRPr lang="ru-RU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&gt;&gt;&gt;</a:t>
            </a:r>
            <a:r>
              <a:rPr lang="en-US" dirty="0" err="1" smtClean="0"/>
              <a:t>def</a:t>
            </a:r>
            <a:r>
              <a:rPr lang="en-US" dirty="0" smtClean="0"/>
              <a:t> </a:t>
            </a:r>
            <a:r>
              <a:rPr lang="en-US" dirty="0" err="1"/>
              <a:t>inorder</a:t>
            </a:r>
            <a:r>
              <a:rPr lang="en-US" dirty="0"/>
              <a:t>(t):</a:t>
            </a:r>
          </a:p>
          <a:p>
            <a:pPr marL="0" indent="0">
              <a:buNone/>
            </a:pPr>
            <a:r>
              <a:rPr lang="en-US" dirty="0"/>
              <a:t>... </a:t>
            </a:r>
            <a:r>
              <a:rPr lang="ru-RU" dirty="0" smtClean="0"/>
              <a:t>	</a:t>
            </a:r>
            <a:r>
              <a:rPr lang="en-US" dirty="0" smtClean="0"/>
              <a:t>if </a:t>
            </a:r>
            <a:r>
              <a:rPr lang="en-US" dirty="0"/>
              <a:t>t:</a:t>
            </a:r>
          </a:p>
          <a:p>
            <a:pPr marL="0" indent="0">
              <a:buNone/>
            </a:pPr>
            <a:r>
              <a:rPr lang="en-US" dirty="0"/>
              <a:t>... </a:t>
            </a:r>
            <a:r>
              <a:rPr lang="ru-RU" dirty="0" smtClean="0"/>
              <a:t>		</a:t>
            </a:r>
            <a:r>
              <a:rPr lang="en-US" dirty="0" smtClean="0"/>
              <a:t>for </a:t>
            </a:r>
            <a:r>
              <a:rPr lang="en-US" dirty="0"/>
              <a:t>x in </a:t>
            </a:r>
            <a:r>
              <a:rPr lang="en-US" dirty="0" err="1"/>
              <a:t>inorder</a:t>
            </a:r>
            <a:r>
              <a:rPr lang="en-US" dirty="0"/>
              <a:t>(</a:t>
            </a:r>
            <a:r>
              <a:rPr lang="en-US" dirty="0" err="1"/>
              <a:t>t.left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... </a:t>
            </a:r>
            <a:r>
              <a:rPr lang="ru-RU" dirty="0" smtClean="0"/>
              <a:t>			</a:t>
            </a:r>
            <a:r>
              <a:rPr lang="en-US" dirty="0" smtClean="0"/>
              <a:t>yield </a:t>
            </a:r>
            <a:r>
              <a:rPr lang="en-US" dirty="0"/>
              <a:t>x</a:t>
            </a:r>
          </a:p>
          <a:p>
            <a:pPr marL="0" indent="0">
              <a:buNone/>
            </a:pPr>
            <a:r>
              <a:rPr lang="en-US" dirty="0"/>
              <a:t>... </a:t>
            </a:r>
            <a:r>
              <a:rPr lang="ru-RU" dirty="0" smtClean="0"/>
              <a:t>		</a:t>
            </a:r>
            <a:r>
              <a:rPr lang="en-US" dirty="0" smtClean="0"/>
              <a:t>yield </a:t>
            </a:r>
            <a:r>
              <a:rPr lang="en-US" dirty="0" err="1"/>
              <a:t>t.value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... </a:t>
            </a:r>
            <a:r>
              <a:rPr lang="ru-RU" dirty="0" smtClean="0"/>
              <a:t>		</a:t>
            </a:r>
            <a:r>
              <a:rPr lang="en-US" dirty="0" smtClean="0"/>
              <a:t>for </a:t>
            </a:r>
            <a:r>
              <a:rPr lang="en-US" dirty="0"/>
              <a:t>x in </a:t>
            </a:r>
            <a:r>
              <a:rPr lang="en-US" dirty="0" err="1"/>
              <a:t>inorder</a:t>
            </a:r>
            <a:r>
              <a:rPr lang="en-US" dirty="0"/>
              <a:t>(</a:t>
            </a:r>
            <a:r>
              <a:rPr lang="en-US" dirty="0" err="1"/>
              <a:t>t.right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... </a:t>
            </a:r>
            <a:r>
              <a:rPr lang="ru-RU" dirty="0" smtClean="0"/>
              <a:t>			</a:t>
            </a:r>
            <a:r>
              <a:rPr lang="en-US" dirty="0" smtClean="0"/>
              <a:t>yield </a:t>
            </a:r>
            <a:r>
              <a:rPr lang="en-US" dirty="0"/>
              <a:t>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37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&gt;&gt;&gt; list(root)</a:t>
            </a:r>
          </a:p>
          <a:p>
            <a:pPr marL="0" indent="0">
              <a:buNone/>
            </a:pPr>
            <a:r>
              <a:rPr lang="en-US" dirty="0"/>
              <a:t>[1, 3, 4, 5, 6, 9</a:t>
            </a:r>
            <a:r>
              <a:rPr lang="en-US" dirty="0" smtClean="0"/>
              <a:t>]</a:t>
            </a:r>
            <a:endParaRPr lang="ru-RU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&gt;&gt;&gt; </a:t>
            </a:r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dirty="0" err="1"/>
              <a:t>inorder</a:t>
            </a:r>
            <a:r>
              <a:rPr lang="en-US" dirty="0"/>
              <a:t>(t):</a:t>
            </a:r>
          </a:p>
          <a:p>
            <a:pPr marL="0" indent="0">
              <a:buNone/>
            </a:pPr>
            <a:r>
              <a:rPr lang="en-US" dirty="0"/>
              <a:t> 	 </a:t>
            </a:r>
            <a:r>
              <a:rPr lang="en-US" dirty="0" smtClean="0"/>
              <a:t>    if </a:t>
            </a:r>
            <a:r>
              <a:rPr lang="en-US" dirty="0"/>
              <a:t>t:</a:t>
            </a:r>
          </a:p>
          <a:p>
            <a:pPr marL="0" indent="0">
              <a:buNone/>
            </a:pPr>
            <a:r>
              <a:rPr lang="en-US" dirty="0"/>
              <a:t> 		yield from </a:t>
            </a:r>
            <a:r>
              <a:rPr lang="en-US" dirty="0" err="1"/>
              <a:t>inorder</a:t>
            </a:r>
            <a:r>
              <a:rPr lang="en-US" dirty="0"/>
              <a:t>(</a:t>
            </a:r>
            <a:r>
              <a:rPr lang="en-US" dirty="0" err="1"/>
              <a:t>t.left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		yield </a:t>
            </a:r>
            <a:r>
              <a:rPr lang="en-US" dirty="0" err="1"/>
              <a:t>t.value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		yield from </a:t>
            </a:r>
            <a:r>
              <a:rPr lang="en-US" dirty="0" err="1"/>
              <a:t>inorder</a:t>
            </a:r>
            <a:r>
              <a:rPr lang="en-US" dirty="0"/>
              <a:t>(</a:t>
            </a:r>
            <a:r>
              <a:rPr lang="en-US" dirty="0" err="1"/>
              <a:t>t.right</a:t>
            </a:r>
            <a:r>
              <a:rPr lang="en-US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9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Itertools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37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Итератор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797579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iterator = </a:t>
            </a:r>
            <a:r>
              <a:rPr lang="en-US" dirty="0" err="1">
                <a:latin typeface="Lucida Console" pitchFamily="49" charset="0"/>
              </a:rPr>
              <a:t>iter</a:t>
            </a:r>
            <a:r>
              <a:rPr lang="en-US" dirty="0">
                <a:latin typeface="Lucida Console" pitchFamily="49" charset="0"/>
              </a:rPr>
              <a:t>(L)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a, b = iterator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a, b</a:t>
            </a:r>
          </a:p>
          <a:p>
            <a:pPr marL="0" indent="0">
              <a:buNone/>
            </a:pPr>
            <a:r>
              <a:rPr lang="ru-RU" dirty="0">
                <a:latin typeface="Lucida Console" pitchFamily="49" charset="0"/>
              </a:rPr>
              <a:t>(1, 2</a:t>
            </a:r>
            <a:r>
              <a:rPr lang="ru-RU" dirty="0" smtClean="0">
                <a:latin typeface="Lucida Console" pitchFamily="49" charset="0"/>
              </a:rPr>
              <a:t>)</a:t>
            </a:r>
          </a:p>
          <a:p>
            <a:pPr marL="0" indent="0">
              <a:buNone/>
            </a:pPr>
            <a:endParaRPr lang="ru-RU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ru-RU" dirty="0" smtClean="0">
                <a:latin typeface="Lucida Console" pitchFamily="49" charset="0"/>
              </a:rPr>
              <a:t>&gt;&gt;&gt; </a:t>
            </a:r>
            <a:r>
              <a:rPr lang="en-US" dirty="0" smtClean="0">
                <a:latin typeface="Lucida Console" pitchFamily="49" charset="0"/>
              </a:rPr>
              <a:t>L </a:t>
            </a:r>
            <a:r>
              <a:rPr lang="en-US" dirty="0">
                <a:latin typeface="Lucida Console" pitchFamily="49" charset="0"/>
              </a:rPr>
              <a:t>= [('a', 1), (5, True), (7, '</a:t>
            </a:r>
            <a:r>
              <a:rPr lang="en-US" dirty="0" err="1">
                <a:latin typeface="Lucida Console" pitchFamily="49" charset="0"/>
              </a:rPr>
              <a:t>abc</a:t>
            </a:r>
            <a:r>
              <a:rPr lang="en-US" dirty="0">
                <a:latin typeface="Lucida Console" pitchFamily="49" charset="0"/>
              </a:rPr>
              <a:t>')]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d = </a:t>
            </a:r>
            <a:r>
              <a:rPr lang="en-US" b="1" dirty="0" err="1">
                <a:solidFill>
                  <a:srgbClr val="00B0F0"/>
                </a:solidFill>
                <a:latin typeface="Lucida Console" pitchFamily="49" charset="0"/>
              </a:rPr>
              <a:t>dict</a:t>
            </a:r>
            <a:r>
              <a:rPr lang="en-US" dirty="0">
                <a:latin typeface="Lucida Console" pitchFamily="49" charset="0"/>
              </a:rPr>
              <a:t>(</a:t>
            </a:r>
            <a:r>
              <a:rPr lang="en-US" dirty="0" err="1">
                <a:latin typeface="Lucida Console" pitchFamily="49" charset="0"/>
              </a:rPr>
              <a:t>iter</a:t>
            </a:r>
            <a:r>
              <a:rPr lang="en-US" dirty="0">
                <a:latin typeface="Lucida Console" pitchFamily="49" charset="0"/>
              </a:rPr>
              <a:t>(L))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d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{'a': 1, 5: True, 7: '</a:t>
            </a:r>
            <a:r>
              <a:rPr lang="en-US" dirty="0" err="1">
                <a:latin typeface="Lucida Console" pitchFamily="49" charset="0"/>
              </a:rPr>
              <a:t>abc</a:t>
            </a:r>
            <a:r>
              <a:rPr lang="en-US" dirty="0">
                <a:latin typeface="Lucida Console" pitchFamily="49" charset="0"/>
              </a:rPr>
              <a:t>'}</a:t>
            </a:r>
            <a:endParaRPr lang="ru-RU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69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Модуль </a:t>
            </a:r>
            <a:r>
              <a:rPr lang="en-US" dirty="0" err="1" smtClean="0"/>
              <a:t>itertools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Содержит функции для: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dirty="0" smtClean="0"/>
              <a:t>создания </a:t>
            </a:r>
            <a:r>
              <a:rPr lang="ru-RU" dirty="0"/>
              <a:t>итераторов (в том числе </a:t>
            </a:r>
            <a:r>
              <a:rPr lang="ru-RU" dirty="0" smtClean="0"/>
              <a:t>на</a:t>
            </a:r>
            <a:r>
              <a:rPr lang="en-US" dirty="0" smtClean="0"/>
              <a:t> </a:t>
            </a:r>
            <a:r>
              <a:rPr lang="ru-RU" dirty="0" smtClean="0"/>
              <a:t>основе</a:t>
            </a:r>
            <a:r>
              <a:rPr lang="en-US" dirty="0" smtClean="0"/>
              <a:t> </a:t>
            </a:r>
            <a:r>
              <a:rPr lang="ru-RU" dirty="0" smtClean="0"/>
              <a:t>имеющихся </a:t>
            </a:r>
            <a:r>
              <a:rPr lang="ru-RU" dirty="0"/>
              <a:t>итераторов);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обработки </a:t>
            </a:r>
            <a:r>
              <a:rPr lang="ru-RU" dirty="0"/>
              <a:t>итерируемых элементов;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фильтрования </a:t>
            </a:r>
            <a:r>
              <a:rPr lang="ru-RU" dirty="0"/>
              <a:t>возвращаемых </a:t>
            </a:r>
            <a:r>
              <a:rPr lang="ru-RU" dirty="0" smtClean="0"/>
              <a:t>итератором</a:t>
            </a:r>
            <a:r>
              <a:rPr lang="en-US" dirty="0" smtClean="0"/>
              <a:t> </a:t>
            </a:r>
            <a:r>
              <a:rPr lang="ru-RU" dirty="0" smtClean="0"/>
              <a:t>значений</a:t>
            </a:r>
            <a:r>
              <a:rPr lang="ru-RU" dirty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группировки </a:t>
            </a:r>
            <a:r>
              <a:rPr lang="ru-RU" dirty="0"/>
              <a:t>возвращаемых </a:t>
            </a:r>
            <a:r>
              <a:rPr lang="ru-RU" dirty="0" smtClean="0"/>
              <a:t>итератором</a:t>
            </a:r>
            <a:r>
              <a:rPr lang="en-US" dirty="0" smtClean="0"/>
              <a:t> </a:t>
            </a:r>
            <a:r>
              <a:rPr lang="ru-RU" dirty="0" smtClean="0"/>
              <a:t>значений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337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Itertools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0000" y="1556792"/>
            <a:ext cx="7675350" cy="4968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&gt;&gt;&gt; import </a:t>
            </a:r>
            <a:r>
              <a:rPr lang="en-US" dirty="0" err="1">
                <a:latin typeface="Lucida Console" panose="020B0609040504020204" pitchFamily="49" charset="0"/>
              </a:rPr>
              <a:t>itertools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&gt;&gt;&gt; it = </a:t>
            </a:r>
            <a:r>
              <a:rPr lang="en-US" dirty="0" err="1">
                <a:latin typeface="Lucida Console" panose="020B0609040504020204" pitchFamily="49" charset="0"/>
              </a:rPr>
              <a:t>itertools.count</a:t>
            </a:r>
            <a:r>
              <a:rPr lang="en-US" dirty="0">
                <a:latin typeface="Lucida Console" panose="020B0609040504020204" pitchFamily="49" charset="0"/>
              </a:rPr>
              <a:t>(10)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&gt;&gt;&gt; </a:t>
            </a:r>
            <a:r>
              <a:rPr lang="en-US" dirty="0" err="1">
                <a:latin typeface="Lucida Console" panose="020B0609040504020204" pitchFamily="49" charset="0"/>
              </a:rPr>
              <a:t>it.next</a:t>
            </a:r>
            <a:r>
              <a:rPr lang="en-US" dirty="0">
                <a:latin typeface="Lucida Console" panose="020B0609040504020204" pitchFamily="49" charset="0"/>
              </a:rPr>
              <a:t>()</a:t>
            </a:r>
          </a:p>
          <a:p>
            <a:pPr marL="0" indent="0">
              <a:buNone/>
            </a:pPr>
            <a:r>
              <a:rPr lang="ru-RU" dirty="0">
                <a:latin typeface="Lucida Console" panose="020B0609040504020204" pitchFamily="49" charset="0"/>
              </a:rPr>
              <a:t>10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&gt;&gt;&gt; </a:t>
            </a:r>
            <a:r>
              <a:rPr lang="en-US" dirty="0" err="1">
                <a:latin typeface="Lucida Console" panose="020B0609040504020204" pitchFamily="49" charset="0"/>
              </a:rPr>
              <a:t>it.next</a:t>
            </a:r>
            <a:r>
              <a:rPr lang="en-US" dirty="0">
                <a:latin typeface="Lucida Console" panose="020B0609040504020204" pitchFamily="49" charset="0"/>
              </a:rPr>
              <a:t>()</a:t>
            </a:r>
          </a:p>
          <a:p>
            <a:pPr marL="0" indent="0">
              <a:buNone/>
            </a:pPr>
            <a:r>
              <a:rPr lang="ru-RU" dirty="0" smtClean="0">
                <a:latin typeface="Lucida Console" panose="020B0609040504020204" pitchFamily="49" charset="0"/>
              </a:rPr>
              <a:t>11</a:t>
            </a:r>
            <a:endParaRPr lang="en-US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endParaRPr lang="ru-RU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&gt;&gt;&gt; it = </a:t>
            </a:r>
            <a:r>
              <a:rPr lang="en-US" dirty="0" err="1">
                <a:latin typeface="Lucida Console" panose="020B0609040504020204" pitchFamily="49" charset="0"/>
              </a:rPr>
              <a:t>itertools.repeat</a:t>
            </a:r>
            <a:r>
              <a:rPr lang="en-US" dirty="0">
                <a:latin typeface="Lucida Console" panose="020B0609040504020204" pitchFamily="49" charset="0"/>
              </a:rPr>
              <a:t>("</a:t>
            </a:r>
            <a:r>
              <a:rPr lang="en-US" dirty="0" err="1">
                <a:latin typeface="Lucida Console" panose="020B0609040504020204" pitchFamily="49" charset="0"/>
              </a:rPr>
              <a:t>abc</a:t>
            </a:r>
            <a:r>
              <a:rPr lang="en-US" dirty="0">
                <a:latin typeface="Lucida Console" panose="020B0609040504020204" pitchFamily="49" charset="0"/>
              </a:rPr>
              <a:t>") #n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&gt;&gt;&gt; </a:t>
            </a:r>
            <a:r>
              <a:rPr lang="en-US" dirty="0" err="1">
                <a:latin typeface="Lucida Console" panose="020B0609040504020204" pitchFamily="49" charset="0"/>
              </a:rPr>
              <a:t>it.next</a:t>
            </a:r>
            <a:r>
              <a:rPr lang="en-US" dirty="0">
                <a:latin typeface="Lucida Console" panose="020B06090405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'</a:t>
            </a:r>
            <a:r>
              <a:rPr lang="en-US" dirty="0" err="1">
                <a:latin typeface="Lucida Console" panose="020B0609040504020204" pitchFamily="49" charset="0"/>
              </a:rPr>
              <a:t>abc</a:t>
            </a:r>
            <a:r>
              <a:rPr lang="en-US" dirty="0">
                <a:latin typeface="Lucida Console" panose="020B0609040504020204" pitchFamily="49" charset="0"/>
              </a:rPr>
              <a:t>'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&gt;&gt;&gt; </a:t>
            </a:r>
            <a:r>
              <a:rPr lang="en-US" dirty="0" err="1">
                <a:latin typeface="Lucida Console" panose="020B0609040504020204" pitchFamily="49" charset="0"/>
              </a:rPr>
              <a:t>it.next</a:t>
            </a:r>
            <a:r>
              <a:rPr lang="en-US" dirty="0">
                <a:latin typeface="Lucida Console" panose="020B0609040504020204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'</a:t>
            </a:r>
            <a:r>
              <a:rPr lang="en-US" dirty="0" err="1">
                <a:latin typeface="Lucida Console" panose="020B0609040504020204" pitchFamily="49" charset="0"/>
              </a:rPr>
              <a:t>abc</a:t>
            </a:r>
            <a:r>
              <a:rPr lang="en-US" dirty="0">
                <a:latin typeface="Lucida Console" panose="020B0609040504020204" pitchFamily="49" charset="0"/>
              </a:rPr>
              <a:t>'</a:t>
            </a:r>
            <a:endParaRPr lang="ru-RU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56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Itertools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26383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itertools.count</a:t>
            </a:r>
            <a:r>
              <a:rPr lang="en-US" dirty="0"/>
              <a:t>(start=0, step=1) - </a:t>
            </a:r>
            <a:r>
              <a:rPr lang="ru-RU" dirty="0"/>
              <a:t>бесконечная арифметическая прогрессия с первым членом </a:t>
            </a:r>
            <a:r>
              <a:rPr lang="en-US" dirty="0"/>
              <a:t>start </a:t>
            </a:r>
            <a:r>
              <a:rPr lang="ru-RU" dirty="0"/>
              <a:t>и шагом </a:t>
            </a:r>
            <a:r>
              <a:rPr lang="en-US" dirty="0"/>
              <a:t>step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itertools.cycle</a:t>
            </a:r>
            <a:r>
              <a:rPr lang="en-US" dirty="0" smtClean="0"/>
              <a:t>(</a:t>
            </a:r>
            <a:r>
              <a:rPr lang="en-US" dirty="0" err="1" smtClean="0"/>
              <a:t>iterable</a:t>
            </a:r>
            <a:r>
              <a:rPr lang="en-US" dirty="0"/>
              <a:t>) - </a:t>
            </a:r>
            <a:r>
              <a:rPr lang="ru-RU" dirty="0"/>
              <a:t>возвращает по одному значению из последовательности, повторенной бесконечное число </a:t>
            </a:r>
            <a:r>
              <a:rPr lang="ru-RU" dirty="0" smtClean="0"/>
              <a:t>раз.</a:t>
            </a:r>
            <a:endParaRPr lang="en-US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 err="1" smtClean="0"/>
              <a:t>itertools.accumulate</a:t>
            </a:r>
            <a:r>
              <a:rPr lang="en-US" dirty="0" smtClean="0"/>
              <a:t>(</a:t>
            </a:r>
            <a:r>
              <a:rPr lang="en-US" dirty="0" err="1" smtClean="0"/>
              <a:t>iterable</a:t>
            </a:r>
            <a:r>
              <a:rPr lang="en-US" dirty="0"/>
              <a:t>) - </a:t>
            </a:r>
            <a:r>
              <a:rPr lang="ru-RU" dirty="0"/>
              <a:t>аккумулирует суммы.</a:t>
            </a:r>
          </a:p>
          <a:p>
            <a:pPr marL="0" indent="0">
              <a:buNone/>
            </a:pPr>
            <a:r>
              <a:rPr lang="en-US" dirty="0" smtClean="0"/>
              <a:t>	accumulate</a:t>
            </a:r>
            <a:r>
              <a:rPr lang="en-US" dirty="0"/>
              <a:t>([1,2,3,4,5]) --&gt; 1 3 6 10 </a:t>
            </a:r>
            <a:r>
              <a:rPr lang="en-US" dirty="0" smtClean="0"/>
              <a:t>15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itertools.chain</a:t>
            </a:r>
            <a:r>
              <a:rPr lang="en-US" dirty="0"/>
              <a:t>(*</a:t>
            </a:r>
            <a:r>
              <a:rPr lang="en-US" dirty="0" err="1"/>
              <a:t>iterables</a:t>
            </a:r>
            <a:r>
              <a:rPr lang="en-US" dirty="0"/>
              <a:t>) - </a:t>
            </a:r>
            <a:r>
              <a:rPr lang="ru-RU" dirty="0"/>
              <a:t>возвращает по одному элементу из первого итератора, потом из второго, до тех пор, пока итераторы не кончатся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24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Itertools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191822" cy="511256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itertools.combinations</a:t>
            </a:r>
            <a:r>
              <a:rPr lang="en-US" dirty="0"/>
              <a:t>(</a:t>
            </a:r>
            <a:r>
              <a:rPr lang="en-US" dirty="0" err="1"/>
              <a:t>iterable</a:t>
            </a:r>
            <a:r>
              <a:rPr lang="en-US" dirty="0"/>
              <a:t>, [r]) - </a:t>
            </a:r>
            <a:r>
              <a:rPr lang="ru-RU" dirty="0"/>
              <a:t>комбинации длиной </a:t>
            </a:r>
            <a:r>
              <a:rPr lang="en-US" dirty="0"/>
              <a:t>r </a:t>
            </a:r>
            <a:r>
              <a:rPr lang="ru-RU" dirty="0"/>
              <a:t>из </a:t>
            </a:r>
            <a:r>
              <a:rPr lang="en-US" dirty="0" err="1"/>
              <a:t>iterable</a:t>
            </a:r>
            <a:r>
              <a:rPr lang="en-US" dirty="0"/>
              <a:t> </a:t>
            </a:r>
            <a:r>
              <a:rPr lang="ru-RU" dirty="0"/>
              <a:t>без повторяющихся элементов.</a:t>
            </a:r>
          </a:p>
          <a:p>
            <a:pPr marL="0" indent="0" defTabSz="179388">
              <a:buNone/>
            </a:pPr>
            <a:r>
              <a:rPr lang="en-US" dirty="0"/>
              <a:t>	</a:t>
            </a:r>
            <a:r>
              <a:rPr lang="en-US" sz="1800" dirty="0"/>
              <a:t>combinations('ABCD', 2) --&gt; AB AC AD BC BD </a:t>
            </a:r>
            <a:r>
              <a:rPr lang="en-US" sz="1800" dirty="0" smtClean="0"/>
              <a:t>CD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itertools.combinations_with_replacement</a:t>
            </a:r>
            <a:r>
              <a:rPr lang="en-US" dirty="0"/>
              <a:t>(</a:t>
            </a:r>
            <a:r>
              <a:rPr lang="en-US" dirty="0" err="1"/>
              <a:t>iterable</a:t>
            </a:r>
            <a:r>
              <a:rPr lang="en-US" dirty="0"/>
              <a:t>, r) - </a:t>
            </a:r>
            <a:r>
              <a:rPr lang="ru-RU" dirty="0"/>
              <a:t>комбинации длиной </a:t>
            </a:r>
            <a:r>
              <a:rPr lang="en-US" dirty="0"/>
              <a:t>r </a:t>
            </a:r>
            <a:r>
              <a:rPr lang="ru-RU" dirty="0"/>
              <a:t>из </a:t>
            </a:r>
            <a:r>
              <a:rPr lang="en-US" dirty="0" err="1"/>
              <a:t>iterable</a:t>
            </a:r>
            <a:r>
              <a:rPr lang="en-US" dirty="0"/>
              <a:t> </a:t>
            </a:r>
            <a:r>
              <a:rPr lang="ru-RU" dirty="0"/>
              <a:t>с повторяющимися элементами.</a:t>
            </a:r>
          </a:p>
          <a:p>
            <a:pPr marL="0" indent="0" defTabSz="447675">
              <a:buNone/>
              <a:tabLst>
                <a:tab pos="179388" algn="l"/>
              </a:tabLst>
            </a:pPr>
            <a:r>
              <a:rPr lang="en-US" dirty="0"/>
              <a:t>	</a:t>
            </a:r>
            <a:r>
              <a:rPr lang="en-US" sz="1800" dirty="0" err="1"/>
              <a:t>combinations_with_replacement</a:t>
            </a:r>
            <a:r>
              <a:rPr lang="en-US" sz="1800" dirty="0"/>
              <a:t>('ABCD', 2) --&gt; AA AB AC AD BB BC BD CC CD </a:t>
            </a:r>
            <a:r>
              <a:rPr lang="en-US" sz="1800" dirty="0" smtClean="0"/>
              <a:t>DD</a:t>
            </a:r>
          </a:p>
          <a:p>
            <a:pPr marL="0" indent="0" defTabSz="447675">
              <a:buNone/>
              <a:tabLst>
                <a:tab pos="179388" algn="l"/>
              </a:tabLst>
            </a:pPr>
            <a:endParaRPr lang="en-US" sz="1800" dirty="0"/>
          </a:p>
          <a:p>
            <a:pPr marL="0" indent="0">
              <a:buNone/>
            </a:pPr>
            <a:r>
              <a:rPr lang="en-US" dirty="0" err="1"/>
              <a:t>itertools.compress</a:t>
            </a:r>
            <a:r>
              <a:rPr lang="en-US" dirty="0"/>
              <a:t>(data, selectors) - (d[0] if s[0]), (d[1] if s[1]), ...</a:t>
            </a:r>
          </a:p>
          <a:p>
            <a:pPr marL="0" indent="0" defTabSz="179388">
              <a:buNone/>
            </a:pPr>
            <a:r>
              <a:rPr lang="en-US" sz="1800" dirty="0"/>
              <a:t>	compress('ABCDEF', [1,0,1,0,1,1]) --&gt; A C E F</a:t>
            </a: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15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Itertools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itertools.permutations</a:t>
            </a:r>
            <a:r>
              <a:rPr lang="en-US" dirty="0"/>
              <a:t>(</a:t>
            </a:r>
            <a:r>
              <a:rPr lang="en-US" dirty="0" err="1"/>
              <a:t>iterable</a:t>
            </a:r>
            <a:r>
              <a:rPr lang="en-US" dirty="0"/>
              <a:t>, r=None) - </a:t>
            </a:r>
            <a:r>
              <a:rPr lang="ru-RU" dirty="0"/>
              <a:t>перестановки длиной </a:t>
            </a:r>
            <a:r>
              <a:rPr lang="en-US" dirty="0"/>
              <a:t>r </a:t>
            </a:r>
            <a:r>
              <a:rPr lang="ru-RU" dirty="0"/>
              <a:t>из </a:t>
            </a:r>
            <a:r>
              <a:rPr lang="en-US" dirty="0" err="1"/>
              <a:t>iterable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itertools.product</a:t>
            </a:r>
            <a:r>
              <a:rPr lang="en-US" dirty="0"/>
              <a:t>(*</a:t>
            </a:r>
            <a:r>
              <a:rPr lang="en-US" dirty="0" err="1"/>
              <a:t>iterables</a:t>
            </a:r>
            <a:r>
              <a:rPr lang="en-US" dirty="0"/>
              <a:t>, repeat=1) - </a:t>
            </a:r>
            <a:r>
              <a:rPr lang="ru-RU" dirty="0"/>
              <a:t>аналог вложенных циклов.</a:t>
            </a:r>
          </a:p>
          <a:p>
            <a:pPr marL="0" indent="0">
              <a:buNone/>
            </a:pPr>
            <a:r>
              <a:rPr lang="en-US" sz="2100" dirty="0" smtClean="0"/>
              <a:t>product</a:t>
            </a:r>
            <a:r>
              <a:rPr lang="en-US" sz="2100" dirty="0"/>
              <a:t>('ABCD', '</a:t>
            </a:r>
            <a:r>
              <a:rPr lang="en-US" sz="2100" dirty="0" err="1"/>
              <a:t>xy</a:t>
            </a:r>
            <a:r>
              <a:rPr lang="en-US" sz="2100" dirty="0"/>
              <a:t>') --&gt; Ax Ay </a:t>
            </a:r>
            <a:r>
              <a:rPr lang="en-US" sz="2100" dirty="0" err="1"/>
              <a:t>Bx</a:t>
            </a:r>
            <a:r>
              <a:rPr lang="en-US" sz="2100" dirty="0"/>
              <a:t> By </a:t>
            </a:r>
            <a:r>
              <a:rPr lang="en-US" sz="2100" dirty="0" err="1"/>
              <a:t>Cx</a:t>
            </a:r>
            <a:r>
              <a:rPr lang="en-US" sz="2100" dirty="0"/>
              <a:t> Cy </a:t>
            </a:r>
            <a:r>
              <a:rPr lang="en-US" sz="2100" dirty="0" err="1"/>
              <a:t>Dx</a:t>
            </a:r>
            <a:r>
              <a:rPr lang="en-US" sz="2100" dirty="0"/>
              <a:t> </a:t>
            </a:r>
            <a:r>
              <a:rPr lang="en-US" sz="2100" dirty="0" err="1" smtClean="0"/>
              <a:t>Dy</a:t>
            </a:r>
            <a:endParaRPr lang="en-US" sz="21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itertools.starmap</a:t>
            </a:r>
            <a:r>
              <a:rPr lang="en-US" dirty="0"/>
              <a:t>(function, </a:t>
            </a:r>
            <a:r>
              <a:rPr lang="en-US" dirty="0" err="1"/>
              <a:t>iterable</a:t>
            </a:r>
            <a:r>
              <a:rPr lang="en-US" dirty="0"/>
              <a:t>) - </a:t>
            </a:r>
            <a:r>
              <a:rPr lang="ru-RU" dirty="0"/>
              <a:t>применяет функцию к каждому элементу последовательности (каждый элемент распаковывается).</a:t>
            </a:r>
          </a:p>
          <a:p>
            <a:pPr marL="0" indent="0">
              <a:buNone/>
            </a:pPr>
            <a:r>
              <a:rPr lang="en-US" sz="2100" dirty="0" err="1" smtClean="0"/>
              <a:t>starmap</a:t>
            </a:r>
            <a:r>
              <a:rPr lang="en-US" sz="2100" dirty="0" smtClean="0"/>
              <a:t>(pow</a:t>
            </a:r>
            <a:r>
              <a:rPr lang="en-US" sz="2100" dirty="0"/>
              <a:t>, [(2,5), (3,2), (10,3)]) --&gt; 32 9 </a:t>
            </a:r>
            <a:r>
              <a:rPr lang="en-US" sz="2100" dirty="0" smtClean="0"/>
              <a:t>1000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itertools.tee</a:t>
            </a:r>
            <a:r>
              <a:rPr lang="en-US" dirty="0" smtClean="0"/>
              <a:t>(</a:t>
            </a:r>
            <a:r>
              <a:rPr lang="en-US" dirty="0" err="1" smtClean="0"/>
              <a:t>iterable</a:t>
            </a:r>
            <a:r>
              <a:rPr lang="en-US" dirty="0"/>
              <a:t>, n=2) - </a:t>
            </a:r>
            <a:r>
              <a:rPr lang="ru-RU" dirty="0"/>
              <a:t>кортеж из </a:t>
            </a:r>
            <a:r>
              <a:rPr lang="en-US" dirty="0"/>
              <a:t>n </a:t>
            </a:r>
            <a:r>
              <a:rPr lang="ru-RU" dirty="0"/>
              <a:t>итераторов.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 err="1"/>
              <a:t>itertools.zip_longest</a:t>
            </a:r>
            <a:r>
              <a:rPr lang="en-US" dirty="0"/>
              <a:t>(*</a:t>
            </a:r>
            <a:r>
              <a:rPr lang="en-US" dirty="0" err="1"/>
              <a:t>iterables</a:t>
            </a:r>
            <a:r>
              <a:rPr lang="en-US" dirty="0"/>
              <a:t>, </a:t>
            </a:r>
            <a:r>
              <a:rPr lang="en-US" dirty="0" smtClean="0"/>
              <a:t>fill=None</a:t>
            </a:r>
            <a:r>
              <a:rPr lang="en-US" dirty="0"/>
              <a:t>) - </a:t>
            </a:r>
            <a:r>
              <a:rPr lang="ru-RU" dirty="0"/>
              <a:t>как встроенная функция </a:t>
            </a:r>
            <a:r>
              <a:rPr lang="en-US" dirty="0"/>
              <a:t>zip, </a:t>
            </a:r>
            <a:r>
              <a:rPr lang="ru-RU" dirty="0"/>
              <a:t>но берет самый длинный итератор, а более короткие дополняет </a:t>
            </a:r>
            <a:r>
              <a:rPr lang="en-US" dirty="0" smtClean="0"/>
              <a:t>fill.</a:t>
            </a:r>
            <a:endParaRPr lang="en-US" dirty="0"/>
          </a:p>
          <a:p>
            <a:pPr marL="0" indent="0">
              <a:buNone/>
            </a:pPr>
            <a:r>
              <a:rPr lang="en-US" sz="2100" dirty="0" err="1" smtClean="0"/>
              <a:t>zip_longest</a:t>
            </a:r>
            <a:r>
              <a:rPr lang="en-US" sz="2100" dirty="0"/>
              <a:t>('ABCD', '</a:t>
            </a:r>
            <a:r>
              <a:rPr lang="en-US" sz="2100" dirty="0" err="1"/>
              <a:t>xy</a:t>
            </a:r>
            <a:r>
              <a:rPr lang="en-US" sz="2100" dirty="0"/>
              <a:t>', </a:t>
            </a:r>
            <a:r>
              <a:rPr lang="en-US" sz="2100" dirty="0" err="1"/>
              <a:t>fillvalue</a:t>
            </a:r>
            <a:r>
              <a:rPr lang="en-US" sz="2100" dirty="0"/>
              <a:t>='-') --&gt; Ax By C- D-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387727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Lucida Console" panose="020B0609040504020204" pitchFamily="49" charset="0"/>
              </a:rPr>
              <a:t>[list(f</a:t>
            </a:r>
            <a:r>
              <a:rPr lang="en-US" dirty="0">
                <a:latin typeface="Lucida Console" panose="020B0609040504020204" pitchFamily="49" charset="0"/>
              </a:rPr>
              <a:t>) for r in </a:t>
            </a:r>
            <a:r>
              <a:rPr lang="en-US" dirty="0" smtClean="0">
                <a:latin typeface="Lucida Console" panose="020B0609040504020204" pitchFamily="49" charset="0"/>
              </a:rPr>
              <a:t>range(</a:t>
            </a:r>
            <a:r>
              <a:rPr lang="en-US" dirty="0" err="1" smtClean="0">
                <a:latin typeface="Lucida Console" panose="020B0609040504020204" pitchFamily="49" charset="0"/>
              </a:rPr>
              <a:t>len</a:t>
            </a:r>
            <a:r>
              <a:rPr lang="en-US" dirty="0" smtClean="0">
                <a:latin typeface="Lucida Console" panose="020B0609040504020204" pitchFamily="49" charset="0"/>
              </a:rPr>
              <a:t>(</a:t>
            </a:r>
            <a:r>
              <a:rPr lang="en-US" dirty="0">
                <a:latin typeface="Lucida Console" panose="020B0609040504020204" pitchFamily="49" charset="0"/>
              </a:rPr>
              <a:t>L</a:t>
            </a:r>
            <a:r>
              <a:rPr lang="en-US" dirty="0" smtClean="0">
                <a:latin typeface="Lucida Console" panose="020B0609040504020204" pitchFamily="49" charset="0"/>
              </a:rPr>
              <a:t>)+</a:t>
            </a:r>
            <a:r>
              <a:rPr lang="en-US" dirty="0">
                <a:latin typeface="Lucida Console" panose="020B0609040504020204" pitchFamily="49" charset="0"/>
              </a:rPr>
              <a:t>1) for f in </a:t>
            </a:r>
            <a:r>
              <a:rPr lang="en-US" dirty="0" err="1" smtClean="0">
                <a:latin typeface="Lucida Console" panose="020B0609040504020204" pitchFamily="49" charset="0"/>
              </a:rPr>
              <a:t>itertools.combinations</a:t>
            </a:r>
            <a:r>
              <a:rPr lang="en-US" dirty="0" smtClean="0">
                <a:latin typeface="Lucida Console" panose="020B0609040504020204" pitchFamily="49" charset="0"/>
              </a:rPr>
              <a:t>(L, </a:t>
            </a:r>
            <a:r>
              <a:rPr lang="en-US" dirty="0">
                <a:latin typeface="Lucida Console" panose="020B0609040504020204" pitchFamily="49" charset="0"/>
              </a:rPr>
              <a:t>r </a:t>
            </a:r>
            <a:r>
              <a:rPr lang="en-US" dirty="0" smtClean="0">
                <a:latin typeface="Lucida Console" panose="020B0609040504020204" pitchFamily="49" charset="0"/>
              </a:rPr>
              <a:t>)]</a:t>
            </a:r>
            <a:endParaRPr lang="ru-RU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3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Lucida Console" panose="020B0609040504020204" pitchFamily="49" charset="0"/>
              </a:rPr>
              <a:t>[list(f</a:t>
            </a:r>
            <a:r>
              <a:rPr lang="en-US" dirty="0">
                <a:latin typeface="Lucida Console" panose="020B0609040504020204" pitchFamily="49" charset="0"/>
              </a:rPr>
              <a:t>) for r in </a:t>
            </a:r>
            <a:r>
              <a:rPr lang="en-US" dirty="0" smtClean="0">
                <a:latin typeface="Lucida Console" panose="020B0609040504020204" pitchFamily="49" charset="0"/>
              </a:rPr>
              <a:t>range(</a:t>
            </a:r>
            <a:r>
              <a:rPr lang="en-US" dirty="0" err="1" smtClean="0">
                <a:latin typeface="Lucida Console" panose="020B0609040504020204" pitchFamily="49" charset="0"/>
              </a:rPr>
              <a:t>len</a:t>
            </a:r>
            <a:r>
              <a:rPr lang="en-US" dirty="0" smtClean="0">
                <a:latin typeface="Lucida Console" panose="020B0609040504020204" pitchFamily="49" charset="0"/>
              </a:rPr>
              <a:t>(</a:t>
            </a:r>
            <a:r>
              <a:rPr lang="en-US" dirty="0">
                <a:latin typeface="Lucida Console" panose="020B0609040504020204" pitchFamily="49" charset="0"/>
              </a:rPr>
              <a:t>L</a:t>
            </a:r>
            <a:r>
              <a:rPr lang="en-US" dirty="0" smtClean="0">
                <a:latin typeface="Lucida Console" panose="020B0609040504020204" pitchFamily="49" charset="0"/>
              </a:rPr>
              <a:t>)+</a:t>
            </a:r>
            <a:r>
              <a:rPr lang="en-US" dirty="0">
                <a:latin typeface="Lucida Console" panose="020B0609040504020204" pitchFamily="49" charset="0"/>
              </a:rPr>
              <a:t>1) for f in </a:t>
            </a:r>
            <a:r>
              <a:rPr lang="en-US" dirty="0" err="1" smtClean="0">
                <a:latin typeface="Lucida Console" panose="020B0609040504020204" pitchFamily="49" charset="0"/>
              </a:rPr>
              <a:t>itertools.combinations</a:t>
            </a:r>
            <a:r>
              <a:rPr lang="en-US" dirty="0" smtClean="0">
                <a:latin typeface="Lucida Console" panose="020B0609040504020204" pitchFamily="49" charset="0"/>
              </a:rPr>
              <a:t>(L, </a:t>
            </a:r>
            <a:r>
              <a:rPr lang="en-US" dirty="0">
                <a:latin typeface="Lucida Console" panose="020B0609040504020204" pitchFamily="49" charset="0"/>
              </a:rPr>
              <a:t>r </a:t>
            </a:r>
            <a:r>
              <a:rPr lang="en-US" dirty="0" smtClean="0">
                <a:latin typeface="Lucida Console" panose="020B0609040504020204" pitchFamily="49" charset="0"/>
              </a:rPr>
              <a:t>)]</a:t>
            </a:r>
          </a:p>
          <a:p>
            <a:pPr marL="0" indent="0">
              <a:buNone/>
            </a:pPr>
            <a:endParaRPr lang="en-US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Lucida Console" panose="020B0609040504020204" pitchFamily="49" charset="0"/>
              </a:rPr>
              <a:t>L=[1, 2, 3]</a:t>
            </a: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ru-RU" dirty="0">
                <a:latin typeface="Lucida Console" panose="020B0609040504020204" pitchFamily="49" charset="0"/>
              </a:rPr>
              <a:t>[[], [1], [2], [3], [1, 2], [1, 3], [2, 3], [1, 2, 3]]</a:t>
            </a:r>
          </a:p>
        </p:txBody>
      </p:sp>
    </p:spTree>
    <p:extLst>
      <p:ext uri="{BB962C8B-B14F-4D97-AF65-F5344CB8AC3E}">
        <p14:creationId xmlns:p14="http://schemas.microsoft.com/office/powerpoint/2010/main" val="255797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[ [a*b for </a:t>
            </a:r>
            <a:r>
              <a:rPr lang="en-US" dirty="0" err="1">
                <a:latin typeface="Lucida Console" panose="020B0609040504020204" pitchFamily="49" charset="0"/>
              </a:rPr>
              <a:t>a,b</a:t>
            </a:r>
            <a:r>
              <a:rPr lang="en-US" dirty="0">
                <a:latin typeface="Lucida Console" panose="020B0609040504020204" pitchFamily="49" charset="0"/>
              </a:rPr>
              <a:t> in x if a] </a:t>
            </a:r>
            <a:r>
              <a:rPr lang="ru-RU" dirty="0" smtClean="0">
                <a:latin typeface="Lucida Console" panose="020B0609040504020204" pitchFamily="49" charset="0"/>
              </a:rPr>
              <a:t>	</a:t>
            </a:r>
          </a:p>
          <a:p>
            <a:pPr marL="0" indent="0">
              <a:buNone/>
            </a:pPr>
            <a:r>
              <a:rPr lang="ru-RU" dirty="0">
                <a:latin typeface="Lucida Console" panose="020B0609040504020204" pitchFamily="49" charset="0"/>
              </a:rPr>
              <a:t>	</a:t>
            </a:r>
            <a:r>
              <a:rPr lang="en-US" dirty="0" smtClean="0">
                <a:latin typeface="Lucida Console" panose="020B0609040504020204" pitchFamily="49" charset="0"/>
              </a:rPr>
              <a:t>for </a:t>
            </a:r>
            <a:r>
              <a:rPr lang="en-US" dirty="0">
                <a:latin typeface="Lucida Console" panose="020B0609040504020204" pitchFamily="49" charset="0"/>
              </a:rPr>
              <a:t>x in [ </a:t>
            </a:r>
            <a:r>
              <a:rPr lang="en-US" dirty="0" smtClean="0">
                <a:latin typeface="Lucida Console" panose="020B0609040504020204" pitchFamily="49" charset="0"/>
              </a:rPr>
              <a:t>zip(</a:t>
            </a:r>
            <a:r>
              <a:rPr lang="en-US" dirty="0" err="1" smtClean="0">
                <a:latin typeface="Lucida Console" panose="020B0609040504020204" pitchFamily="49" charset="0"/>
              </a:rPr>
              <a:t>x,</a:t>
            </a:r>
            <a:r>
              <a:rPr lang="en-US" dirty="0" err="1">
                <a:latin typeface="Lucida Console" panose="020B0609040504020204" pitchFamily="49" charset="0"/>
              </a:rPr>
              <a:t>L</a:t>
            </a:r>
            <a:r>
              <a:rPr lang="en-US" dirty="0" smtClean="0">
                <a:latin typeface="Lucida Console" panose="020B0609040504020204" pitchFamily="49" charset="0"/>
              </a:rPr>
              <a:t>)</a:t>
            </a:r>
            <a:endParaRPr lang="ru-RU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ru-RU" dirty="0">
                <a:latin typeface="Lucida Console" panose="020B0609040504020204" pitchFamily="49" charset="0"/>
              </a:rPr>
              <a:t>	</a:t>
            </a:r>
            <a:r>
              <a:rPr lang="ru-RU" dirty="0" smtClean="0">
                <a:latin typeface="Lucida Console" panose="020B0609040504020204" pitchFamily="49" charset="0"/>
              </a:rPr>
              <a:t>	</a:t>
            </a:r>
            <a:r>
              <a:rPr lang="en-US" dirty="0" smtClean="0">
                <a:latin typeface="Lucida Console" panose="020B0609040504020204" pitchFamily="49" charset="0"/>
              </a:rPr>
              <a:t>for </a:t>
            </a:r>
            <a:r>
              <a:rPr lang="en-US" dirty="0">
                <a:latin typeface="Lucida Console" panose="020B0609040504020204" pitchFamily="49" charset="0"/>
              </a:rPr>
              <a:t>x in </a:t>
            </a:r>
            <a:r>
              <a:rPr lang="en-US" dirty="0" err="1" smtClean="0">
                <a:latin typeface="Lucida Console" panose="020B0609040504020204" pitchFamily="49" charset="0"/>
              </a:rPr>
              <a:t>itertools.product</a:t>
            </a:r>
            <a:r>
              <a:rPr lang="en-US" dirty="0">
                <a:latin typeface="Lucida Console" panose="020B0609040504020204" pitchFamily="49" charset="0"/>
              </a:rPr>
              <a:t>( </a:t>
            </a:r>
            <a:r>
              <a:rPr lang="en-US" dirty="0" smtClean="0">
                <a:latin typeface="Lucida Console" panose="020B0609040504020204" pitchFamily="49" charset="0"/>
              </a:rPr>
              <a:t>			[</a:t>
            </a:r>
            <a:r>
              <a:rPr lang="en-US" dirty="0">
                <a:latin typeface="Lucida Console" panose="020B0609040504020204" pitchFamily="49" charset="0"/>
              </a:rPr>
              <a:t>1,0],repeat = </a:t>
            </a:r>
            <a:r>
              <a:rPr lang="en-US" dirty="0" err="1" smtClean="0">
                <a:latin typeface="Lucida Console" panose="020B0609040504020204" pitchFamily="49" charset="0"/>
              </a:rPr>
              <a:t>len</a:t>
            </a:r>
            <a:r>
              <a:rPr lang="en-US" dirty="0" smtClean="0">
                <a:latin typeface="Lucida Console" panose="020B0609040504020204" pitchFamily="49" charset="0"/>
              </a:rPr>
              <a:t>(L) </a:t>
            </a:r>
            <a:r>
              <a:rPr lang="en-US" dirty="0">
                <a:latin typeface="Lucida Console" panose="020B0609040504020204" pitchFamily="49" charset="0"/>
              </a:rPr>
              <a:t>) ] ]</a:t>
            </a:r>
            <a:endParaRPr lang="ru-RU" dirty="0">
              <a:latin typeface="Lucida Console" panose="020B0609040504020204" pitchFamily="49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89040"/>
            <a:ext cx="4762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8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[ [a*b for </a:t>
            </a:r>
            <a:r>
              <a:rPr lang="en-US" dirty="0" err="1">
                <a:latin typeface="Lucida Console" panose="020B0609040504020204" pitchFamily="49" charset="0"/>
              </a:rPr>
              <a:t>a,b</a:t>
            </a:r>
            <a:r>
              <a:rPr lang="en-US" dirty="0">
                <a:latin typeface="Lucida Console" panose="020B0609040504020204" pitchFamily="49" charset="0"/>
              </a:rPr>
              <a:t> in x if a] </a:t>
            </a:r>
            <a:r>
              <a:rPr lang="ru-RU" dirty="0" smtClean="0">
                <a:latin typeface="Lucida Console" panose="020B0609040504020204" pitchFamily="49" charset="0"/>
              </a:rPr>
              <a:t>	</a:t>
            </a:r>
          </a:p>
          <a:p>
            <a:pPr marL="0" indent="0">
              <a:buNone/>
            </a:pPr>
            <a:r>
              <a:rPr lang="ru-RU" dirty="0">
                <a:latin typeface="Lucida Console" panose="020B0609040504020204" pitchFamily="49" charset="0"/>
              </a:rPr>
              <a:t>	</a:t>
            </a:r>
            <a:r>
              <a:rPr lang="en-US" dirty="0" smtClean="0">
                <a:latin typeface="Lucida Console" panose="020B0609040504020204" pitchFamily="49" charset="0"/>
              </a:rPr>
              <a:t>for </a:t>
            </a:r>
            <a:r>
              <a:rPr lang="en-US" dirty="0">
                <a:latin typeface="Lucida Console" panose="020B0609040504020204" pitchFamily="49" charset="0"/>
              </a:rPr>
              <a:t>x in [ </a:t>
            </a:r>
            <a:r>
              <a:rPr lang="en-US" dirty="0" smtClean="0">
                <a:latin typeface="Lucida Console" panose="020B0609040504020204" pitchFamily="49" charset="0"/>
              </a:rPr>
              <a:t>zip(</a:t>
            </a:r>
            <a:r>
              <a:rPr lang="en-US" dirty="0" err="1" smtClean="0">
                <a:latin typeface="Lucida Console" panose="020B0609040504020204" pitchFamily="49" charset="0"/>
              </a:rPr>
              <a:t>x,</a:t>
            </a:r>
            <a:r>
              <a:rPr lang="en-US" dirty="0" err="1">
                <a:latin typeface="Lucida Console" panose="020B0609040504020204" pitchFamily="49" charset="0"/>
              </a:rPr>
              <a:t>L</a:t>
            </a:r>
            <a:r>
              <a:rPr lang="en-US" dirty="0" smtClean="0">
                <a:latin typeface="Lucida Console" panose="020B0609040504020204" pitchFamily="49" charset="0"/>
              </a:rPr>
              <a:t>)</a:t>
            </a:r>
            <a:endParaRPr lang="ru-RU" dirty="0" smtClean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ru-RU" dirty="0">
                <a:latin typeface="Lucida Console" panose="020B0609040504020204" pitchFamily="49" charset="0"/>
              </a:rPr>
              <a:t>	</a:t>
            </a:r>
            <a:r>
              <a:rPr lang="ru-RU" dirty="0" smtClean="0">
                <a:latin typeface="Lucida Console" panose="020B0609040504020204" pitchFamily="49" charset="0"/>
              </a:rPr>
              <a:t>	</a:t>
            </a:r>
            <a:r>
              <a:rPr lang="en-US" dirty="0" smtClean="0">
                <a:latin typeface="Lucida Console" panose="020B0609040504020204" pitchFamily="49" charset="0"/>
              </a:rPr>
              <a:t>for </a:t>
            </a:r>
            <a:r>
              <a:rPr lang="en-US" dirty="0">
                <a:latin typeface="Lucida Console" panose="020B0609040504020204" pitchFamily="49" charset="0"/>
              </a:rPr>
              <a:t>x in </a:t>
            </a:r>
            <a:r>
              <a:rPr lang="en-US" dirty="0" err="1" smtClean="0">
                <a:latin typeface="Lucida Console" panose="020B0609040504020204" pitchFamily="49" charset="0"/>
              </a:rPr>
              <a:t>itertools.product</a:t>
            </a:r>
            <a:r>
              <a:rPr lang="en-US" dirty="0">
                <a:latin typeface="Lucida Console" panose="020B0609040504020204" pitchFamily="49" charset="0"/>
              </a:rPr>
              <a:t>( </a:t>
            </a:r>
            <a:r>
              <a:rPr lang="en-US" dirty="0" smtClean="0">
                <a:latin typeface="Lucida Console" panose="020B0609040504020204" pitchFamily="49" charset="0"/>
              </a:rPr>
              <a:t>			[</a:t>
            </a:r>
            <a:r>
              <a:rPr lang="en-US" dirty="0">
                <a:latin typeface="Lucida Console" panose="020B0609040504020204" pitchFamily="49" charset="0"/>
              </a:rPr>
              <a:t>1,0],repeat = </a:t>
            </a:r>
            <a:r>
              <a:rPr lang="en-US" dirty="0" err="1" smtClean="0">
                <a:latin typeface="Lucida Console" panose="020B0609040504020204" pitchFamily="49" charset="0"/>
              </a:rPr>
              <a:t>len</a:t>
            </a:r>
            <a:r>
              <a:rPr lang="en-US" dirty="0" smtClean="0">
                <a:latin typeface="Lucida Console" panose="020B0609040504020204" pitchFamily="49" charset="0"/>
              </a:rPr>
              <a:t>(L) </a:t>
            </a:r>
            <a:r>
              <a:rPr lang="en-US" dirty="0">
                <a:latin typeface="Lucida Console" panose="020B0609040504020204" pitchFamily="49" charset="0"/>
              </a:rPr>
              <a:t>) ] </a:t>
            </a:r>
            <a:r>
              <a:rPr lang="en-US" dirty="0" smtClean="0">
                <a:latin typeface="Lucida Console" panose="020B0609040504020204" pitchFamily="49" charset="0"/>
              </a:rPr>
              <a:t>]</a:t>
            </a:r>
          </a:p>
          <a:p>
            <a:pPr marL="0" indent="0"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ru-RU" dirty="0">
                <a:latin typeface="Lucida Console" panose="020B0609040504020204" pitchFamily="49" charset="0"/>
              </a:rPr>
              <a:t>[[1, 2, 3], [1, 2], [1, 3], [1], [2, 3], [2], [3], []]</a:t>
            </a:r>
          </a:p>
        </p:txBody>
      </p:sp>
    </p:spTree>
    <p:extLst>
      <p:ext uri="{BB962C8B-B14F-4D97-AF65-F5344CB8AC3E}">
        <p14:creationId xmlns:p14="http://schemas.microsoft.com/office/powerpoint/2010/main" val="172647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Итератор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25625"/>
            <a:ext cx="820891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300" dirty="0">
                <a:latin typeface="Lucida Console" pitchFamily="49" charset="0"/>
              </a:rPr>
              <a:t>&gt;&gt;&gt; d = {'Mon': 1, 'Tue': 2, ... , 'Sun': 7}</a:t>
            </a:r>
          </a:p>
          <a:p>
            <a:pPr marL="0" indent="0">
              <a:buNone/>
            </a:pPr>
            <a:r>
              <a:rPr lang="en-US" sz="2300" dirty="0">
                <a:latin typeface="Lucida Console" pitchFamily="49" charset="0"/>
              </a:rPr>
              <a:t>&gt;&gt;&gt; for key in d:</a:t>
            </a:r>
          </a:p>
          <a:p>
            <a:pPr marL="0" indent="0">
              <a:buNone/>
            </a:pPr>
            <a:r>
              <a:rPr lang="en-US" sz="2300" dirty="0">
                <a:latin typeface="Lucida Console" pitchFamily="49" charset="0"/>
              </a:rPr>
              <a:t>... </a:t>
            </a:r>
            <a:r>
              <a:rPr lang="ru-RU" sz="2300" dirty="0" smtClean="0">
                <a:latin typeface="Lucida Console" pitchFamily="49" charset="0"/>
              </a:rPr>
              <a:t>	</a:t>
            </a:r>
            <a:r>
              <a:rPr lang="en-US" sz="2300" dirty="0" smtClean="0">
                <a:latin typeface="Lucida Console" pitchFamily="49" charset="0"/>
              </a:rPr>
              <a:t>print</a:t>
            </a:r>
            <a:r>
              <a:rPr lang="ru-RU" sz="2300" dirty="0" smtClean="0">
                <a:latin typeface="Lucida Console" pitchFamily="49" charset="0"/>
              </a:rPr>
              <a:t> (</a:t>
            </a:r>
            <a:r>
              <a:rPr lang="en-US" sz="2300" dirty="0" smtClean="0">
                <a:latin typeface="Lucida Console" pitchFamily="49" charset="0"/>
              </a:rPr>
              <a:t>key</a:t>
            </a:r>
            <a:r>
              <a:rPr lang="en-US" sz="2300" dirty="0">
                <a:latin typeface="Lucida Console" pitchFamily="49" charset="0"/>
              </a:rPr>
              <a:t>, d[key</a:t>
            </a:r>
            <a:r>
              <a:rPr lang="en-US" sz="2300" dirty="0" smtClean="0">
                <a:latin typeface="Lucida Console" pitchFamily="49" charset="0"/>
              </a:rPr>
              <a:t>]</a:t>
            </a:r>
            <a:r>
              <a:rPr lang="ru-RU" sz="2300" dirty="0" smtClean="0">
                <a:latin typeface="Lucida Console" pitchFamily="49" charset="0"/>
              </a:rPr>
              <a:t>)</a:t>
            </a:r>
            <a:endParaRPr lang="en-US" sz="2300" dirty="0">
              <a:latin typeface="Lucida Console" pitchFamily="49" charset="0"/>
            </a:endParaRPr>
          </a:p>
          <a:p>
            <a:pPr marL="0" indent="0">
              <a:buNone/>
            </a:pPr>
            <a:r>
              <a:rPr lang="en-US" sz="2300" dirty="0">
                <a:latin typeface="Lucida Console" pitchFamily="49" charset="0"/>
              </a:rPr>
              <a:t>Wed 3</a:t>
            </a:r>
          </a:p>
          <a:p>
            <a:pPr marL="0" indent="0">
              <a:buNone/>
            </a:pPr>
            <a:r>
              <a:rPr lang="en-US" sz="2300" dirty="0">
                <a:latin typeface="Lucida Console" pitchFamily="49" charset="0"/>
              </a:rPr>
              <a:t>Sun 7</a:t>
            </a:r>
          </a:p>
          <a:p>
            <a:pPr marL="0" indent="0">
              <a:buNone/>
            </a:pPr>
            <a:r>
              <a:rPr lang="en-US" sz="2300" dirty="0">
                <a:latin typeface="Lucida Console" pitchFamily="49" charset="0"/>
              </a:rPr>
              <a:t>Fri 5</a:t>
            </a:r>
          </a:p>
          <a:p>
            <a:pPr marL="0" indent="0">
              <a:buNone/>
            </a:pPr>
            <a:r>
              <a:rPr lang="en-US" sz="2300" dirty="0">
                <a:latin typeface="Lucida Console" pitchFamily="49" charset="0"/>
              </a:rPr>
              <a:t>Tue 2</a:t>
            </a:r>
          </a:p>
          <a:p>
            <a:pPr marL="0" indent="0">
              <a:buNone/>
            </a:pPr>
            <a:r>
              <a:rPr lang="en-US" sz="2300" dirty="0">
                <a:latin typeface="Lucida Console" pitchFamily="49" charset="0"/>
              </a:rPr>
              <a:t>Sat 6</a:t>
            </a:r>
          </a:p>
          <a:p>
            <a:pPr marL="0" indent="0">
              <a:buNone/>
            </a:pPr>
            <a:r>
              <a:rPr lang="en-US" sz="2300" dirty="0">
                <a:latin typeface="Lucida Console" pitchFamily="49" charset="0"/>
              </a:rPr>
              <a:t>Mon 1</a:t>
            </a:r>
          </a:p>
          <a:p>
            <a:pPr marL="0" indent="0">
              <a:buNone/>
            </a:pPr>
            <a:r>
              <a:rPr lang="en-US" sz="2300" dirty="0">
                <a:latin typeface="Lucida Console" pitchFamily="49" charset="0"/>
              </a:rPr>
              <a:t>Thu 4</a:t>
            </a:r>
            <a:endParaRPr lang="ru-RU" sz="2300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44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Итератор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У словарей есть методы </a:t>
            </a:r>
            <a:r>
              <a:rPr lang="en-US" b="1" dirty="0" smtClean="0">
                <a:solidFill>
                  <a:srgbClr val="00B0F0"/>
                </a:solidFill>
              </a:rPr>
              <a:t>keys, values, </a:t>
            </a:r>
            <a:r>
              <a:rPr lang="en-US" b="1" dirty="0" err="1" smtClean="0">
                <a:solidFill>
                  <a:srgbClr val="00B0F0"/>
                </a:solidFill>
              </a:rPr>
              <a:t>i</a:t>
            </a:r>
            <a:r>
              <a:rPr lang="ru-RU" b="1" dirty="0" err="1" smtClean="0">
                <a:solidFill>
                  <a:srgbClr val="00B0F0"/>
                </a:solidFill>
              </a:rPr>
              <a:t>tems</a:t>
            </a:r>
            <a:r>
              <a:rPr lang="ru-RU" b="1" dirty="0">
                <a:solidFill>
                  <a:srgbClr val="00B0F0"/>
                </a:solidFill>
              </a:rPr>
              <a:t>, </a:t>
            </a:r>
            <a:r>
              <a:rPr lang="ru-RU" dirty="0" smtClean="0"/>
              <a:t>возвращающие</a:t>
            </a:r>
            <a:r>
              <a:rPr lang="en-US" dirty="0" smtClean="0"/>
              <a:t> “</a:t>
            </a:r>
            <a:r>
              <a:rPr lang="en-US" b="1" dirty="0" smtClean="0">
                <a:solidFill>
                  <a:srgbClr val="00B0F0"/>
                </a:solidFill>
              </a:rPr>
              <a:t>view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r>
              <a:rPr lang="ru-RU" dirty="0"/>
              <a:t>на ключи, значения, кортежи (ключ, значение). Например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for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key</a:t>
            </a:r>
            <a:r>
              <a:rPr lang="ru-RU" b="1" dirty="0" smtClean="0">
                <a:solidFill>
                  <a:srgbClr val="00B0F0"/>
                </a:solidFill>
              </a:rPr>
              <a:t>, </a:t>
            </a:r>
            <a:r>
              <a:rPr lang="ru-RU" b="1" dirty="0" err="1" smtClean="0">
                <a:solidFill>
                  <a:srgbClr val="00B0F0"/>
                </a:solidFill>
              </a:rPr>
              <a:t>value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in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d.items</a:t>
            </a:r>
            <a:r>
              <a:rPr lang="ru-RU" b="1" dirty="0" smtClean="0">
                <a:solidFill>
                  <a:srgbClr val="00B0F0"/>
                </a:solidFill>
              </a:rPr>
              <a:t>():</a:t>
            </a:r>
            <a:r>
              <a:rPr lang="ru-RU" dirty="0" smtClean="0"/>
              <a:t> будет последовательно записывать в </a:t>
            </a:r>
            <a:r>
              <a:rPr lang="ru-RU" dirty="0" err="1" smtClean="0"/>
              <a:t>key</a:t>
            </a:r>
            <a:r>
              <a:rPr lang="ru-RU" dirty="0" smtClean="0"/>
              <a:t> ключи,</a:t>
            </a:r>
            <a:r>
              <a:rPr lang="en-US" dirty="0" smtClean="0"/>
              <a:t> </a:t>
            </a:r>
            <a:r>
              <a:rPr lang="ru-RU" dirty="0" smtClean="0"/>
              <a:t>а </a:t>
            </a:r>
            <a:r>
              <a:rPr lang="ru-RU" dirty="0"/>
              <a:t>в </a:t>
            </a:r>
            <a:r>
              <a:rPr lang="ru-RU" dirty="0" err="1"/>
              <a:t>value</a:t>
            </a:r>
            <a:r>
              <a:rPr lang="ru-RU" dirty="0"/>
              <a:t> — соответствующие им значения (распаковка кортежа</a:t>
            </a:r>
            <a:r>
              <a:rPr lang="ru-RU" dirty="0" smtClean="0"/>
              <a:t>).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View – </a:t>
            </a:r>
            <a:r>
              <a:rPr lang="ru-RU" dirty="0" smtClean="0"/>
              <a:t>это не список! Но и не итератор! Он имеет непосредственную связь с объектом (словарем)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263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Итератор </a:t>
            </a:r>
            <a:r>
              <a:rPr lang="en-US" dirty="0" err="1" smtClean="0"/>
              <a:t>vs</a:t>
            </a:r>
            <a:r>
              <a:rPr lang="en-US" dirty="0" smtClean="0"/>
              <a:t> View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7975798" cy="50405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d = {1: "a", 2: "b"}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i1 = </a:t>
            </a:r>
            <a:r>
              <a:rPr lang="en-US" dirty="0" err="1">
                <a:latin typeface="Lucida Console" pitchFamily="49" charset="0"/>
              </a:rPr>
              <a:t>iter</a:t>
            </a:r>
            <a:r>
              <a:rPr lang="en-US" dirty="0">
                <a:latin typeface="Lucida Console" pitchFamily="49" charset="0"/>
              </a:rPr>
              <a:t>(d)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1 in i1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True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2 in i1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True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1 in i1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False</a:t>
            </a:r>
          </a:p>
          <a:p>
            <a:pPr marL="0" indent="0">
              <a:buNone/>
            </a:pPr>
            <a:r>
              <a:rPr lang="en-US" dirty="0" smtClean="0">
                <a:latin typeface="Lucida Console" pitchFamily="49" charset="0"/>
              </a:rPr>
              <a:t>&gt;&gt;&gt; </a:t>
            </a:r>
            <a:r>
              <a:rPr lang="en-US" dirty="0">
                <a:latin typeface="Lucida Console" pitchFamily="49" charset="0"/>
              </a:rPr>
              <a:t>i2 = </a:t>
            </a:r>
            <a:r>
              <a:rPr lang="en-US" dirty="0" err="1">
                <a:latin typeface="Lucida Console" pitchFamily="49" charset="0"/>
              </a:rPr>
              <a:t>d.keys</a:t>
            </a:r>
            <a:r>
              <a:rPr lang="en-US" dirty="0">
                <a:latin typeface="Lucida Console" pitchFamily="49" charset="0"/>
              </a:rPr>
              <a:t>()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1 in i2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True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2 in i2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True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&gt;&gt;&gt; 1 in i2</a:t>
            </a:r>
          </a:p>
          <a:p>
            <a:pPr marL="0" indent="0">
              <a:buNone/>
            </a:pPr>
            <a:r>
              <a:rPr lang="en-US" dirty="0">
                <a:latin typeface="Lucida Console" pitchFamily="49" charset="0"/>
              </a:rPr>
              <a:t>True</a:t>
            </a:r>
            <a:endParaRPr lang="ru-RU" dirty="0">
              <a:latin typeface="Lucida Console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85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Глубина</Template>
  <TotalTime>689</TotalTime>
  <Words>1838</Words>
  <Application>Microsoft Office PowerPoint</Application>
  <PresentationFormat>Экран (4:3)</PresentationFormat>
  <Paragraphs>620</Paragraphs>
  <Slides>68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73" baseType="lpstr">
      <vt:lpstr>Adobe Fangsong Std R</vt:lpstr>
      <vt:lpstr>Arial</vt:lpstr>
      <vt:lpstr>Corbel</vt:lpstr>
      <vt:lpstr>Lucida Console</vt:lpstr>
      <vt:lpstr>Глубина</vt:lpstr>
      <vt:lpstr>Python</vt:lpstr>
      <vt:lpstr>Презентация PowerPoint</vt:lpstr>
      <vt:lpstr>Итератор</vt:lpstr>
      <vt:lpstr>Итератор</vt:lpstr>
      <vt:lpstr>Итератор</vt:lpstr>
      <vt:lpstr>Итератор</vt:lpstr>
      <vt:lpstr>Итератор</vt:lpstr>
      <vt:lpstr>Итератор</vt:lpstr>
      <vt:lpstr>Итератор vs View</vt:lpstr>
      <vt:lpstr>Итератор vs View</vt:lpstr>
      <vt:lpstr>Итератор</vt:lpstr>
      <vt:lpstr>Итератор по файлам</vt:lpstr>
      <vt:lpstr>Слайд для привлечения внимания</vt:lpstr>
      <vt:lpstr>Коротко про классы в Python</vt:lpstr>
      <vt:lpstr>Пользовательские итераторы</vt:lpstr>
      <vt:lpstr>Пример №1</vt:lpstr>
      <vt:lpstr>Пример №2</vt:lpstr>
      <vt:lpstr>Пример №2</vt:lpstr>
      <vt:lpstr>Пример №2-а</vt:lpstr>
      <vt:lpstr>Пример №3</vt:lpstr>
      <vt:lpstr>Пример №4</vt:lpstr>
      <vt:lpstr>Вопрос №1</vt:lpstr>
      <vt:lpstr>Вопрос №1</vt:lpstr>
      <vt:lpstr>Ответ</vt:lpstr>
      <vt:lpstr>Списочные встраивания и генераторные выражения</vt:lpstr>
      <vt:lpstr>Списочные встраивания (List comprehensions)</vt:lpstr>
      <vt:lpstr>Списочные встраивания</vt:lpstr>
      <vt:lpstr>Списочные встраивания</vt:lpstr>
      <vt:lpstr>Списочные встраивания</vt:lpstr>
      <vt:lpstr>Списочные встраивания</vt:lpstr>
      <vt:lpstr>Списочные встраивания</vt:lpstr>
      <vt:lpstr>Списочные встраивания</vt:lpstr>
      <vt:lpstr>Вопрос №2</vt:lpstr>
      <vt:lpstr>Ответ</vt:lpstr>
      <vt:lpstr>Списочные встраивания</vt:lpstr>
      <vt:lpstr>Генераторные выражения</vt:lpstr>
      <vt:lpstr>Генераторные выражения</vt:lpstr>
      <vt:lpstr>Списочные встраивания vs Генераторные выражения</vt:lpstr>
      <vt:lpstr>Списочные встраивания vs Генераторные выражения</vt:lpstr>
      <vt:lpstr>Вопрос</vt:lpstr>
      <vt:lpstr>Вопрос+Ответ</vt:lpstr>
      <vt:lpstr>Вопрос</vt:lpstr>
      <vt:lpstr>Вопрос+Ответ</vt:lpstr>
      <vt:lpstr>Генераторы</vt:lpstr>
      <vt:lpstr>Презентация PowerPoint</vt:lpstr>
      <vt:lpstr>Презентация PowerPoint</vt:lpstr>
      <vt:lpstr>Генератор</vt:lpstr>
      <vt:lpstr>Генератор</vt:lpstr>
      <vt:lpstr>Презентация PowerPoint</vt:lpstr>
      <vt:lpstr>Окончание генератора</vt:lpstr>
      <vt:lpstr>Генераторный объект</vt:lpstr>
      <vt:lpstr>Пример</vt:lpstr>
      <vt:lpstr>Презентация PowerPoint</vt:lpstr>
      <vt:lpstr>Пример</vt:lpstr>
      <vt:lpstr>Пример</vt:lpstr>
      <vt:lpstr>Пример</vt:lpstr>
      <vt:lpstr>Пример</vt:lpstr>
      <vt:lpstr>Пример</vt:lpstr>
      <vt:lpstr>Itertools</vt:lpstr>
      <vt:lpstr>Модуль itertools</vt:lpstr>
      <vt:lpstr>Itertools</vt:lpstr>
      <vt:lpstr>Itertools</vt:lpstr>
      <vt:lpstr>Itertools</vt:lpstr>
      <vt:lpstr>Itertools</vt:lpstr>
      <vt:lpstr>Пример</vt:lpstr>
      <vt:lpstr>Пример</vt:lpstr>
      <vt:lpstr>Пример</vt:lpstr>
      <vt:lpstr>Пример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</dc:title>
  <dc:creator>admin</dc:creator>
  <cp:lastModifiedBy>Антон Кузнецов</cp:lastModifiedBy>
  <cp:revision>264</cp:revision>
  <dcterms:created xsi:type="dcterms:W3CDTF">2011-10-27T05:46:03Z</dcterms:created>
  <dcterms:modified xsi:type="dcterms:W3CDTF">2013-10-18T13:36:52Z</dcterms:modified>
</cp:coreProperties>
</file>