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416" r:id="rId2"/>
    <p:sldId id="417" r:id="rId3"/>
    <p:sldId id="403" r:id="rId4"/>
    <p:sldId id="257" r:id="rId5"/>
    <p:sldId id="258" r:id="rId6"/>
    <p:sldId id="279" r:id="rId7"/>
    <p:sldId id="259" r:id="rId8"/>
    <p:sldId id="280" r:id="rId9"/>
    <p:sldId id="281" r:id="rId10"/>
    <p:sldId id="282" r:id="rId11"/>
    <p:sldId id="283" r:id="rId12"/>
    <p:sldId id="284" r:id="rId13"/>
    <p:sldId id="285" r:id="rId14"/>
    <p:sldId id="347" r:id="rId15"/>
    <p:sldId id="286" r:id="rId16"/>
    <p:sldId id="287" r:id="rId17"/>
    <p:sldId id="289" r:id="rId18"/>
    <p:sldId id="290" r:id="rId19"/>
    <p:sldId id="404" r:id="rId20"/>
    <p:sldId id="405" r:id="rId21"/>
    <p:sldId id="406" r:id="rId22"/>
    <p:sldId id="407" r:id="rId23"/>
    <p:sldId id="408" r:id="rId24"/>
    <p:sldId id="291" r:id="rId25"/>
    <p:sldId id="261" r:id="rId26"/>
    <p:sldId id="262" r:id="rId27"/>
    <p:sldId id="267" r:id="rId28"/>
    <p:sldId id="266" r:id="rId29"/>
    <p:sldId id="265" r:id="rId30"/>
    <p:sldId id="263" r:id="rId31"/>
    <p:sldId id="264" r:id="rId32"/>
    <p:sldId id="409" r:id="rId33"/>
    <p:sldId id="410" r:id="rId34"/>
    <p:sldId id="411" r:id="rId35"/>
    <p:sldId id="412" r:id="rId36"/>
    <p:sldId id="270" r:id="rId37"/>
    <p:sldId id="271" r:id="rId38"/>
    <p:sldId id="272" r:id="rId39"/>
    <p:sldId id="348" r:id="rId40"/>
    <p:sldId id="301" r:id="rId41"/>
    <p:sldId id="375" r:id="rId42"/>
    <p:sldId id="376" r:id="rId43"/>
    <p:sldId id="424" r:id="rId44"/>
    <p:sldId id="362" r:id="rId45"/>
    <p:sldId id="418" r:id="rId46"/>
    <p:sldId id="419" r:id="rId47"/>
    <p:sldId id="421" r:id="rId48"/>
    <p:sldId id="422" r:id="rId49"/>
    <p:sldId id="423" r:id="rId50"/>
    <p:sldId id="420" r:id="rId51"/>
    <p:sldId id="338" r:id="rId52"/>
    <p:sldId id="339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1" r:id="rId62"/>
    <p:sldId id="372" r:id="rId63"/>
    <p:sldId id="373" r:id="rId64"/>
    <p:sldId id="374" r:id="rId6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09FCF2-895E-4B5A-AF4C-DC3BE22DDDDB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4D9FF7-302D-4029-9676-13F7C1B03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58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E998-DBB2-4E82-93CF-971CE59EC4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90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B533-2D16-4145-B44B-B6F687473E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1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D0D5-D36B-4C4E-B9B2-1439FE52A0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103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CB19F-F75E-4395-815B-873D17CBA6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152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B3562-AC86-43AF-8D24-1B96EAED03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6749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0CA4-A62A-49BA-A711-EB4F88C9B0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435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12075-A338-4FE5-97DC-85FCE8417D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155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A5A9F-FD8A-4C08-9A38-E292135A79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442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516D-6302-468F-A4E7-65BA02E6E4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273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20FD-B372-45B3-9F4F-18325077D5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20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0C6B-E887-4903-9A83-96074407AB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10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FEDD1-3DE8-4111-944E-79B7B8B7F6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11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5466-1A63-4240-BD60-FAE9F8C1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803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7027E-E2E6-4B85-AEBC-F0CDB43320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8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91360D-36EB-40F8-8AD6-727F515C89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Финансовые рынки и институты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400" smtClean="0"/>
              <a:t>Рынок ценных бумаг</a:t>
            </a:r>
          </a:p>
          <a:p>
            <a:pPr marL="0" indent="0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Саморегулируемые организации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- добровольные объединения профессиональных участников, действующие как некоммерческие организации.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Примеры: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НАУФОР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ПАРТАД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НФА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Участники рынка ценных бумаг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Основные участники: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эмитенты;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инвесторы.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Посредники фондового рынка: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Профессиональные участники рынка ценных бумаг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Институциональные инвесторы;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Профессиональные участники рынка ценных бумаг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ru-RU" smtClean="0"/>
          </a:p>
          <a:p>
            <a:pPr eaLnBrk="1" hangingPunct="1"/>
            <a:r>
              <a:rPr lang="ru-RU" altLang="ru-RU" smtClean="0"/>
              <a:t>Брокер</a:t>
            </a:r>
          </a:p>
          <a:p>
            <a:pPr eaLnBrk="1" hangingPunct="1"/>
            <a:r>
              <a:rPr lang="ru-RU" altLang="ru-RU" smtClean="0"/>
              <a:t>Дилер</a:t>
            </a:r>
          </a:p>
          <a:p>
            <a:pPr eaLnBrk="1" hangingPunct="1"/>
            <a:r>
              <a:rPr lang="ru-RU" altLang="ru-RU" smtClean="0"/>
              <a:t>Управляющий</a:t>
            </a:r>
          </a:p>
          <a:p>
            <a:pPr eaLnBrk="1" hangingPunct="1"/>
            <a:r>
              <a:rPr lang="ru-RU" altLang="ru-RU" smtClean="0"/>
              <a:t>Депозитарий</a:t>
            </a:r>
          </a:p>
          <a:p>
            <a:pPr eaLnBrk="1" hangingPunct="1"/>
            <a:r>
              <a:rPr lang="ru-RU" altLang="ru-RU" smtClean="0"/>
              <a:t>Регистратор</a:t>
            </a:r>
          </a:p>
          <a:p>
            <a:pPr eaLnBrk="1" hangingPunct="1"/>
            <a:r>
              <a:rPr lang="ru-RU" altLang="ru-RU" smtClean="0"/>
              <a:t>Организатор торговли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Брокерская деятельность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2800" smtClean="0"/>
              <a:t>совершение гражданско-правовых сделок с ценными бумагами от имени и за счет клиента или от своего имени и за счет клиента.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Брокерский договор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Виды брокерских счетов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Маржевые (плечевые) сделки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Типы приказов брокеру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На покупку или продажу;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Рыночные, лимитированные, стоп-приказы;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Срок исполнения.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Объем заказа.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Очередность исполнения.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Дилерская деятельность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2400" smtClean="0"/>
              <a:t>совершение сделок купли-продажи ценных бумаг от своего имени и за свой счет путем публичного объявления цен покупки и продажи, с обязательством совершить сделку по данной цене.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Дополнительные условия: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2400" smtClean="0"/>
              <a:t>минимальный (максимальный) объем сделки;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2400" smtClean="0"/>
              <a:t>срок предложения.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Маркет-мейкеры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Андеррайтинг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Управляющая компания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mtClean="0"/>
              <a:t>доверительное управление переданными во владение, но принадлежащими другому лицу, денежными средствами и ценными бумагами в интересах этого лица.</a:t>
            </a:r>
          </a:p>
          <a:p>
            <a:pPr eaLnBrk="1" hangingPunct="1">
              <a:buFontTx/>
              <a:buChar char="-"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Вознаграждение управляющего.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Депозитарная деятельность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mtClean="0"/>
              <a:t>хранение сертификатов ценных бумаг, а также информации о ценных бумагах, принадлежащих клиенту депозитария.</a:t>
            </a:r>
          </a:p>
          <a:p>
            <a:pPr eaLnBrk="1" hangingPunct="1">
              <a:buFontTx/>
              <a:buChar char="-"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Депозитарию могут переданы права номинального держателя ценных бумаг.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Регистраторская деятельность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mtClean="0"/>
              <a:t>сбор, хранение и предоставление информации, составляющей систему ведения реестра владельцев ценных бумаг.</a:t>
            </a:r>
          </a:p>
          <a:p>
            <a:pPr eaLnBrk="1" hangingPunct="1">
              <a:buFontTx/>
              <a:buChar char="-"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Не может совмещаться с другими видами деятельности.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Организатор торговли (фондовая биржа)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mtClean="0"/>
              <a:t>организационно оформленный рынок, на котором в соответствии с установленными правилами совершаются сделки с ценными бумагами.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Организационные формы:</a:t>
            </a:r>
          </a:p>
          <a:p>
            <a:pPr eaLnBrk="1" hangingPunct="1">
              <a:buFontTx/>
              <a:buChar char="-"/>
            </a:pPr>
            <a:r>
              <a:rPr lang="ru-RU" altLang="ru-RU" smtClean="0"/>
              <a:t>АО</a:t>
            </a:r>
          </a:p>
          <a:p>
            <a:pPr eaLnBrk="1" hangingPunct="1">
              <a:buFontTx/>
              <a:buChar char="-"/>
            </a:pPr>
            <a:r>
              <a:rPr lang="ru-RU" altLang="ru-RU" smtClean="0"/>
              <a:t>Некоммерческое партнерство.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3600" smtClean="0"/>
              <a:t>Основные черты рынка ценных бумаг и его организация</a:t>
            </a:r>
            <a:endParaRPr lang="en-US" altLang="ru-RU" sz="3600" smtClean="0"/>
          </a:p>
          <a:p>
            <a:pPr algn="ctr" eaLnBrk="1" hangingPunct="1">
              <a:buFontTx/>
              <a:buNone/>
            </a:pPr>
            <a:endParaRPr lang="ru-RU" altLang="ru-RU" sz="36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Фондовая биржа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Должны быть установлены: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правила допуска к участию в торгах;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правила проведения торгов;</a:t>
            </a:r>
            <a:endParaRPr lang="en-US" altLang="ru-RU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правила листинга и делистинга;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порядок раскрытия информации о торгах.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Не может устанавливать размер вознаграждения, взимаемого с клиентов участников торговли.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Участники торговли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члены биржи и их представители;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штатные работники биржи (маклеры, сток-брокеры, специалисты).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Листинг – процедура допуска к торговле.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Способы проведения торгов: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открытые аукционные торги (непрерывный онкольный аукцион): с голоса или электронные;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залповый аукцион (торговля по заказам).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Биржевые индексы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dirty="0" smtClean="0"/>
              <a:t>обобщенные показатели динамики курсов ценных бумаг.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Индекс Доу-Джонса (с 1884 г., среднее арифметическое);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Индекс </a:t>
            </a:r>
            <a:r>
              <a:rPr lang="en-US" altLang="ru-RU" dirty="0" err="1" smtClean="0"/>
              <a:t>Standard&amp;Poor’s</a:t>
            </a:r>
            <a:r>
              <a:rPr lang="en-US" altLang="ru-RU" dirty="0" smtClean="0"/>
              <a:t> </a:t>
            </a:r>
            <a:r>
              <a:rPr lang="ru-RU" altLang="ru-RU" dirty="0" smtClean="0"/>
              <a:t>(среднее взвешенное);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Индекс </a:t>
            </a:r>
            <a:r>
              <a:rPr lang="en-US" altLang="ru-RU" dirty="0" smtClean="0"/>
              <a:t>FTSE </a:t>
            </a:r>
            <a:r>
              <a:rPr lang="ru-RU" altLang="ru-RU" dirty="0" smtClean="0"/>
              <a:t>(среднее геометрическое);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Индексы </a:t>
            </a:r>
            <a:r>
              <a:rPr lang="en-US" altLang="ru-RU" dirty="0" smtClean="0"/>
              <a:t>Nikkei-225, DAX, CAC.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Индекс РТС (с 1995 г</a:t>
            </a:r>
            <a:r>
              <a:rPr lang="ru-RU" altLang="ru-RU" dirty="0" smtClean="0"/>
              <a:t>.)</a:t>
            </a:r>
            <a:r>
              <a:rPr lang="en-US" altLang="ru-RU" dirty="0" smtClean="0"/>
              <a:t>, </a:t>
            </a:r>
            <a:r>
              <a:rPr lang="ru-RU" altLang="ru-RU" dirty="0" smtClean="0"/>
              <a:t>индекс ММВБ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Торговля на внебиржевом рынке ценных бумаг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через личные договоренности;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через дилеров;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через торговые системы внебиржевого рынка.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smtClean="0"/>
              <a:t>NASDAQ</a:t>
            </a:r>
            <a:r>
              <a:rPr lang="ru-RU" altLang="ru-RU" sz="2800" smtClean="0"/>
              <a:t> – торговая система внебиржевого рынка (с 1971г.)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3 уровня доступа.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2 сегмента.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Система автоматического исполнения малых сделок.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altLang="ru-RU" smtClean="0"/>
          </a:p>
          <a:p>
            <a:pPr algn="ctr" eaLnBrk="1" hangingPunct="1">
              <a:buFontTx/>
              <a:buNone/>
            </a:pPr>
            <a:r>
              <a:rPr lang="ru-RU" altLang="ru-RU" smtClean="0"/>
              <a:t>Виды ценных бумаг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Ценная бумага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- документ, удостоверяющий с соблюдением установленной формы и обязательных реквизитов имущественные права, осуществление или передача которых возможны только при его предъявлении (ст. 142 ГК РФ)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Эмиссионная ценная бумага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Любая ценная бумага, в том числе бездокументарная, которая характеризуется одновременно следующими признаками: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400" smtClean="0"/>
              <a:t>закрепляет совокупность имущественных и неимущественных прав, подлежащих удостоверению, уступке и безусловному осуществлению с соблюдением установленных формы и порядка;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400" smtClean="0"/>
              <a:t>размещается выпусками;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arenR"/>
            </a:pPr>
            <a:r>
              <a:rPr lang="ru-RU" altLang="ru-RU" sz="2400" smtClean="0"/>
              <a:t>имеет равные объем и сроки осуществления прав внутри одного выпуска вне зависимости от времени приобретения ценной бумаги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(ФЗ «О рынке ценных бумаг» от 22.04.96 №39-ФЗ)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Классификации ценных бумаг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Долевые</a:t>
            </a:r>
          </a:p>
          <a:p>
            <a:pPr eaLnBrk="1" hangingPunct="1"/>
            <a:r>
              <a:rPr lang="ru-RU" altLang="ru-RU" smtClean="0"/>
              <a:t>Долговые     </a:t>
            </a:r>
          </a:p>
          <a:p>
            <a:pPr eaLnBrk="1" hangingPunct="1"/>
            <a:r>
              <a:rPr lang="ru-RU" altLang="ru-RU" smtClean="0"/>
              <a:t>Производные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Рыночные</a:t>
            </a:r>
          </a:p>
          <a:p>
            <a:pPr eaLnBrk="1" hangingPunct="1"/>
            <a:r>
              <a:rPr lang="ru-RU" altLang="ru-RU" smtClean="0"/>
              <a:t>Нерыночные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Классификации ценных бумаг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Именные</a:t>
            </a:r>
          </a:p>
          <a:p>
            <a:pPr eaLnBrk="1" hangingPunct="1"/>
            <a:r>
              <a:rPr lang="ru-RU" altLang="ru-RU" smtClean="0"/>
              <a:t>На предъявителя  </a:t>
            </a:r>
          </a:p>
          <a:p>
            <a:pPr eaLnBrk="1" hangingPunct="1"/>
            <a:r>
              <a:rPr lang="ru-RU" altLang="ru-RU" smtClean="0"/>
              <a:t>Ордерные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Документарные</a:t>
            </a:r>
          </a:p>
          <a:p>
            <a:pPr eaLnBrk="1" hangingPunct="1"/>
            <a:r>
              <a:rPr lang="ru-RU" altLang="ru-RU" smtClean="0"/>
              <a:t>Бездокументарные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Классификации ценных бумаг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Денежного рынка</a:t>
            </a:r>
          </a:p>
          <a:p>
            <a:pPr eaLnBrk="1" hangingPunct="1"/>
            <a:r>
              <a:rPr lang="ru-RU" altLang="ru-RU" smtClean="0"/>
              <a:t>Инвестиционные 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Эмиссионные</a:t>
            </a:r>
          </a:p>
          <a:p>
            <a:pPr eaLnBrk="1" hangingPunct="1"/>
            <a:r>
              <a:rPr lang="ru-RU" altLang="ru-RU" smtClean="0"/>
              <a:t>Неэмиссионные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Литература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Воробьев П.В., Лялин В.А., Дарушин И.А. Рынок ценных бумаг в вопросах и ответах</a:t>
            </a:r>
          </a:p>
          <a:p>
            <a:pPr eaLnBrk="1" hangingPunct="1"/>
            <a:endParaRPr lang="ru-RU" altLang="ru-RU" sz="2800" smtClean="0"/>
          </a:p>
          <a:p>
            <a:pPr eaLnBrk="1" hangingPunct="1"/>
            <a:r>
              <a:rPr lang="ru-RU" altLang="ru-RU" sz="2800" smtClean="0"/>
              <a:t>Закон «О рынке ценных бумаг»</a:t>
            </a:r>
          </a:p>
          <a:p>
            <a:pPr eaLnBrk="1" hangingPunct="1"/>
            <a:r>
              <a:rPr lang="ru-RU" altLang="ru-RU" sz="2800" smtClean="0"/>
              <a:t>Закон «О простом и переводном векселе»</a:t>
            </a:r>
          </a:p>
          <a:p>
            <a:pPr eaLnBrk="1" hangingPunct="1"/>
            <a:r>
              <a:rPr lang="ru-RU" altLang="ru-RU" sz="2800" smtClean="0"/>
              <a:t>Закон «Об акционерных обществах»</a:t>
            </a:r>
          </a:p>
          <a:p>
            <a:pPr eaLnBrk="1" hangingPunct="1"/>
            <a:r>
              <a:rPr lang="ru-RU" altLang="ru-RU" sz="2800" smtClean="0"/>
              <a:t>Закон «Об ипотечных ценных бумагах»</a:t>
            </a:r>
          </a:p>
          <a:p>
            <a:pPr eaLnBrk="1" hangingPunct="1"/>
            <a:r>
              <a:rPr lang="ru-RU" altLang="ru-RU" sz="2800" smtClean="0"/>
              <a:t>Закон «О защите прав и законных интересов инвесторов на рынке ценных бумаг»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Классификации ценных бумаг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Государственные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Муниципальные 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Прочих эмитентов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Краткосрочные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Среднесрочные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Долгосрочные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Бессрочные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ценных бумаг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Ценными бумагами являются акция, вексель, закладная, инвестиционный пай паевого инвестиционного фонда, коносамент, облигация, чек и иные ценные бумаги, названные в таком качестве в законе или признанные таковыми в установленном законом порядке.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(Ст. 142 ГК РФ)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Вексель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2800" smtClean="0"/>
              <a:t>абстрактное, ничем не обусловленное долговое обязательство, дающее владельцу право на требование означенной в векселе суммы с лица, выдавшего вексель или акцептовавшего вексель.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z="2800" smtClean="0"/>
              <a:t>Виды: простой и переводной.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Акцепт – согласие плательщика по переводному векселю оплатить его.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Особенности обращения векселей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Индоссамент 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Аваль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Инкассирование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Домициляция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Протест по векселю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Обязательные реквизиты векселя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Наименование «Вексель»;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Простое, ничем не обусловленное обязательство (предложение) заплатить указанную сумму денег;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Плательщик (по переводному векселю);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Срок платежа;</a:t>
            </a:r>
            <a:br>
              <a:rPr lang="ru-RU" altLang="ru-RU" sz="2800" smtClean="0"/>
            </a:br>
            <a:r>
              <a:rPr lang="ru-RU" altLang="ru-RU" sz="2800" smtClean="0"/>
              <a:t>место платежа;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Имя получателя;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Место и дата составления векселя;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Подпись векселедателя.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векселей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Товарные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Финансовые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Дутые (фиктивные) векселя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Облигация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- эмиссионная ценная бумага, закрепляющая право владельца на получение от эмитента в предусмотренный ею срок ее номинальной стоимости и зафиксированного в ней процента от номинала или другого имущественного эквивалента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облигаций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документарные или бездокументарные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именные или предъявительские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погашаемые денежными средствами или в неденежной форме (по выбору или без выбора)</a:t>
            </a:r>
          </a:p>
          <a:p>
            <a:pPr eaLnBrk="1" hangingPunct="1">
              <a:lnSpc>
                <a:spcPct val="80000"/>
              </a:lnSpc>
            </a:pPr>
            <a:endParaRPr lang="en-US" alt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купонные или бескупонные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 фиксированной или плавающей ставкой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государственные, муниципальные, корпоративные</a:t>
            </a:r>
          </a:p>
          <a:p>
            <a:pPr eaLnBrk="1" hangingPunct="1">
              <a:lnSpc>
                <a:spcPct val="80000"/>
              </a:lnSpc>
            </a:pPr>
            <a:endParaRPr lang="en-US" alt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облигации внутреннего рынка, иностранные облигации, еврооблигации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свободно обращающиеся, с ограниченным кругом обращения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облигаций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индексируемые</a:t>
            </a:r>
          </a:p>
          <a:p>
            <a:pPr eaLnBrk="1" hangingPunct="1"/>
            <a:r>
              <a:rPr lang="ru-RU" altLang="ru-RU" smtClean="0"/>
              <a:t>с амортизацией долга</a:t>
            </a:r>
          </a:p>
          <a:p>
            <a:pPr eaLnBrk="1" hangingPunct="1"/>
            <a:r>
              <a:rPr lang="ru-RU" altLang="ru-RU" smtClean="0"/>
              <a:t>обеспеченные или необеспеченные</a:t>
            </a:r>
          </a:p>
          <a:p>
            <a:pPr eaLnBrk="1" hangingPunct="1"/>
            <a:r>
              <a:rPr lang="ru-RU" altLang="ru-RU" smtClean="0"/>
              <a:t>с изменяющимся сроком (отзывные или с досрочным погашением)</a:t>
            </a:r>
          </a:p>
          <a:p>
            <a:pPr eaLnBrk="1" hangingPunct="1"/>
            <a:r>
              <a:rPr lang="ru-RU" altLang="ru-RU" smtClean="0"/>
              <a:t>конвертируемые облигации</a:t>
            </a:r>
          </a:p>
          <a:p>
            <a:pPr eaLnBrk="1" hangingPunct="1"/>
            <a:r>
              <a:rPr lang="ru-RU" altLang="ru-RU" smtClean="0"/>
              <a:t>облигации с ордером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Рейтинги ценных бумаг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29600" cy="4903870"/>
        </p:xfrm>
        <a:graphic>
          <a:graphicData uri="http://schemas.openxmlformats.org/drawingml/2006/table">
            <a:tbl>
              <a:tblPr/>
              <a:tblGrid>
                <a:gridCol w="2087562"/>
                <a:gridCol w="2592388"/>
                <a:gridCol w="3549650"/>
              </a:tblGrid>
              <a:tr h="5760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Moody’s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Standard&amp;Poors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Интерпретация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Ааа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ААА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Наивысшее качество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Аа1, Аа2, Аа3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АА+, АА, АА-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Высокое качество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А1, А2, А3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А+, А, А-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выше среднего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Ваа1, Ваа2, Ваа3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ВВВ+, ВВВ, ВВВ-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Среднее качество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Ва1, Ва2, Ва3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ВВ+, ВВ, ВВ-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Посредственное качество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В1, В2, В3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В+, В, В-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Спекулятивные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Саа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ССС+, ССС, ССС-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Высокоспекулятивные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Са, С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СС, С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Самое низкое качество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alt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Просрочены; объявлен дефолт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Общая схема движения капитала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03575" y="2420938"/>
            <a:ext cx="28082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Поставщики капитала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276600" y="4724400"/>
            <a:ext cx="2735263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Потребители капитала</a:t>
            </a:r>
          </a:p>
        </p:txBody>
      </p:sp>
      <p:sp>
        <p:nvSpPr>
          <p:cNvPr id="30726" name="Oval 8"/>
          <p:cNvSpPr>
            <a:spLocks noChangeArrowheads="1"/>
          </p:cNvSpPr>
          <p:nvPr/>
        </p:nvSpPr>
        <p:spPr bwMode="auto">
          <a:xfrm>
            <a:off x="1403350" y="3429000"/>
            <a:ext cx="28082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Рынок банковских ссуд</a:t>
            </a: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5219700" y="3429000"/>
            <a:ext cx="2808288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Рынок ценных бумаг</a:t>
            </a:r>
          </a:p>
        </p:txBody>
      </p:sp>
      <p:sp>
        <p:nvSpPr>
          <p:cNvPr id="30728" name="Line 13"/>
          <p:cNvSpPr>
            <a:spLocks noChangeShapeType="1"/>
          </p:cNvSpPr>
          <p:nvPr/>
        </p:nvSpPr>
        <p:spPr bwMode="auto">
          <a:xfrm flipH="1">
            <a:off x="3419475" y="3141663"/>
            <a:ext cx="1444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9" name="Line 14"/>
          <p:cNvSpPr>
            <a:spLocks noChangeShapeType="1"/>
          </p:cNvSpPr>
          <p:nvPr/>
        </p:nvSpPr>
        <p:spPr bwMode="auto">
          <a:xfrm>
            <a:off x="3419475" y="4437063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0" name="Line 15"/>
          <p:cNvSpPr>
            <a:spLocks noChangeShapeType="1"/>
          </p:cNvSpPr>
          <p:nvPr/>
        </p:nvSpPr>
        <p:spPr bwMode="auto">
          <a:xfrm>
            <a:off x="5508625" y="3141663"/>
            <a:ext cx="28733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1" name="Line 16"/>
          <p:cNvSpPr>
            <a:spLocks noChangeShapeType="1"/>
          </p:cNvSpPr>
          <p:nvPr/>
        </p:nvSpPr>
        <p:spPr bwMode="auto">
          <a:xfrm flipH="1">
            <a:off x="5580063" y="44370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Банковские сертификаты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письменное свидетельство банка-эмитента о вкладе денежных средств, удостоверяющее право вкладчика на получение в определенный срок суммы депозита (вклада) и процентов по нему.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Виды: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депозитные сертификаты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altLang="ru-RU" smtClean="0"/>
              <a:t>сберегательные сертификаты.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Акция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- эмиссионная ценная бумага, закрепляющая права владельцев (акционеров) на получение части прибыли акционерного общества в виде дивидендов, на участие в управлении обществом, на часть имущества общества, остающегося после его ликвидации.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акций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Обыкновенные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Привилегированные – обычно с фиксированным дивидендом и фиксированной ликвидационной стоимостью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кумулятивные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с плавающим дивидендом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отзывные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конвертируемые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Депозитарные расписки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2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стоимости и доходности ценных бумаг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См</a:t>
            </a:r>
            <a:r>
              <a:rPr lang="en-US" dirty="0" smtClean="0"/>
              <a:t>.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Финансовая математика</a:t>
            </a:r>
            <a:r>
              <a:rPr lang="en-US" dirty="0" smtClean="0"/>
              <a:t>.</a:t>
            </a:r>
            <a:r>
              <a:rPr lang="en-US" dirty="0" err="1" smtClean="0"/>
              <a:t>pptx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87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Производные финансовые инструменты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форвард</a:t>
            </a:r>
          </a:p>
          <a:p>
            <a:pPr eaLnBrk="1" hangingPunct="1">
              <a:defRPr/>
            </a:pPr>
            <a:r>
              <a:rPr lang="ru-RU" dirty="0" smtClean="0"/>
              <a:t>фьючерс</a:t>
            </a:r>
          </a:p>
          <a:p>
            <a:pPr eaLnBrk="1" hangingPunct="1">
              <a:defRPr/>
            </a:pPr>
            <a:r>
              <a:rPr lang="ru-RU" dirty="0" smtClean="0"/>
              <a:t>опцион</a:t>
            </a:r>
          </a:p>
          <a:p>
            <a:pPr eaLnBrk="1" hangingPunct="1">
              <a:defRPr/>
            </a:pPr>
            <a:r>
              <a:rPr lang="ru-RU" dirty="0" smtClean="0"/>
              <a:t>варрант</a:t>
            </a:r>
          </a:p>
          <a:p>
            <a:pPr eaLnBrk="1" hangingPunct="1">
              <a:defRPr/>
            </a:pPr>
            <a:r>
              <a:rPr lang="ru-RU" dirty="0" smtClean="0"/>
              <a:t>своп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опцион эмитента </a:t>
            </a:r>
          </a:p>
          <a:p>
            <a:pPr eaLnBrk="1" hangingPunct="1">
              <a:defRPr/>
            </a:pPr>
            <a:r>
              <a:rPr lang="ru-RU" smtClean="0"/>
              <a:t>сделки РЕПО</a:t>
            </a:r>
          </a:p>
          <a:p>
            <a:pPr marL="0" indent="0"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Производные финансовые инструменты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Форвард – контракт купли-продажи актива в будущем по оговоренной в момент заключения цене.</a:t>
            </a:r>
          </a:p>
          <a:p>
            <a:pPr marL="0" indent="0">
              <a:buNone/>
            </a:pPr>
            <a:r>
              <a:rPr lang="ru-RU" dirty="0" smtClean="0"/>
              <a:t>Виды:</a:t>
            </a:r>
          </a:p>
          <a:p>
            <a:r>
              <a:rPr lang="ru-RU" dirty="0" smtClean="0"/>
              <a:t>поставочный;</a:t>
            </a:r>
          </a:p>
          <a:p>
            <a:r>
              <a:rPr lang="ru-RU" dirty="0" smtClean="0"/>
              <a:t>расчетный.</a:t>
            </a:r>
          </a:p>
          <a:p>
            <a:endParaRPr lang="ru-RU" dirty="0"/>
          </a:p>
          <a:p>
            <a:r>
              <a:rPr lang="ru-RU" dirty="0" smtClean="0"/>
              <a:t>в разрезе базисных активов.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Дарушин И.А.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453B-7617-4C46-80F7-AD4A7CAE4F1B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4269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Производные финансовые инструменты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Фьючерс (упрощенно) – форвард, заключенный на бирже.</a:t>
            </a:r>
          </a:p>
          <a:p>
            <a:pPr marL="0" indent="0">
              <a:buNone/>
            </a:pPr>
            <a:r>
              <a:rPr lang="ru-RU" dirty="0" smtClean="0"/>
              <a:t>Особенности:</a:t>
            </a:r>
          </a:p>
          <a:p>
            <a:r>
              <a:rPr lang="ru-RU" dirty="0" smtClean="0"/>
              <a:t>стандартный характер</a:t>
            </a:r>
          </a:p>
          <a:p>
            <a:r>
              <a:rPr lang="ru-RU" dirty="0" smtClean="0"/>
              <a:t>начальная маржа</a:t>
            </a:r>
          </a:p>
          <a:p>
            <a:r>
              <a:rPr lang="ru-RU" dirty="0" smtClean="0"/>
              <a:t>вариационная маржа</a:t>
            </a:r>
          </a:p>
          <a:p>
            <a:r>
              <a:rPr lang="ru-RU" dirty="0" smtClean="0"/>
              <a:t>офсетные сделки</a:t>
            </a:r>
          </a:p>
          <a:p>
            <a:r>
              <a:rPr lang="ru-RU" dirty="0" smtClean="0"/>
              <a:t>фьючерсы на расчетные активы.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Дарушин И.А.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453B-7617-4C46-80F7-AD4A7CAE4F1B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21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Производные финансовые инструменты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Опцион (в широком смысле) – контракт, дающий одной из сторон право выбора, которого нет у второй стороне.</a:t>
            </a:r>
          </a:p>
          <a:p>
            <a:r>
              <a:rPr lang="ru-RU" dirty="0" smtClean="0"/>
              <a:t>Классический (ванильный) опцион – контракт, дающий одной из сторон право совершить сделку с активом в будущем или отказаться от ее исполнения. Вторая сторона обязана исполнить решение первой.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Дарушин И.А.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453B-7617-4C46-80F7-AD4A7CAE4F1B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0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Опцион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Основная особенность – премия.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Виды:</a:t>
            </a:r>
          </a:p>
          <a:p>
            <a:r>
              <a:rPr lang="ru-RU" dirty="0" err="1" smtClean="0"/>
              <a:t>колл</a:t>
            </a:r>
            <a:r>
              <a:rPr lang="ru-RU" dirty="0" smtClean="0"/>
              <a:t> или пут;</a:t>
            </a:r>
          </a:p>
          <a:p>
            <a:r>
              <a:rPr lang="ru-RU" dirty="0" smtClean="0"/>
              <a:t>американский или европейский;</a:t>
            </a:r>
          </a:p>
          <a:p>
            <a:r>
              <a:rPr lang="ru-RU" dirty="0" smtClean="0"/>
              <a:t>поставочный или расчетный;</a:t>
            </a:r>
          </a:p>
          <a:p>
            <a:r>
              <a:rPr lang="ru-RU" dirty="0" smtClean="0"/>
              <a:t>биржевой или внебиржевой.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Дарушин И.А.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453B-7617-4C46-80F7-AD4A7CAE4F1B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240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Производные финансовые инструменты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Своп – контракт на долгосрочный обмен платежами, поставленными в зависимость от какой-либо переменной характеристики.</a:t>
            </a:r>
          </a:p>
          <a:p>
            <a:pPr marL="0" indent="0">
              <a:buNone/>
            </a:pPr>
            <a:r>
              <a:rPr lang="ru-RU" dirty="0" smtClean="0"/>
              <a:t>Особенность: внебиржевой инструмент.</a:t>
            </a:r>
          </a:p>
          <a:p>
            <a:pPr marL="0" indent="0">
              <a:buNone/>
            </a:pPr>
            <a:r>
              <a:rPr lang="ru-RU" dirty="0" smtClean="0"/>
              <a:t>Виды:</a:t>
            </a:r>
          </a:p>
          <a:p>
            <a:r>
              <a:rPr lang="ru-RU" sz="2400" dirty="0" smtClean="0"/>
              <a:t>Процентный,</a:t>
            </a:r>
          </a:p>
          <a:p>
            <a:r>
              <a:rPr lang="ru-RU" sz="2400" dirty="0" smtClean="0"/>
              <a:t>Валютный;</a:t>
            </a:r>
          </a:p>
          <a:p>
            <a:r>
              <a:rPr lang="ru-RU" sz="2400" dirty="0" smtClean="0"/>
              <a:t>Товарный</a:t>
            </a:r>
          </a:p>
          <a:p>
            <a:r>
              <a:rPr lang="ru-RU" sz="2400" dirty="0" smtClean="0"/>
              <a:t>Кредитный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Дарушин И.А.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453B-7617-4C46-80F7-AD4A7CAE4F1B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9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Функции рынка ценных бумаг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Превращение сбережений в инвестиции</a:t>
            </a:r>
          </a:p>
          <a:p>
            <a:pPr eaLnBrk="1" hangingPunct="1"/>
            <a:r>
              <a:rPr lang="ru-RU" altLang="ru-RU" smtClean="0"/>
              <a:t>Перелив капитала между отраслями</a:t>
            </a:r>
          </a:p>
          <a:p>
            <a:pPr eaLnBrk="1" hangingPunct="1"/>
            <a:r>
              <a:rPr lang="ru-RU" altLang="ru-RU" smtClean="0"/>
              <a:t>Перераспределение собственности</a:t>
            </a:r>
          </a:p>
          <a:p>
            <a:pPr eaLnBrk="1" hangingPunct="1"/>
            <a:r>
              <a:rPr lang="ru-RU" altLang="ru-RU" smtClean="0"/>
              <a:t>Изменение состава кредиторов</a:t>
            </a:r>
          </a:p>
          <a:p>
            <a:pPr eaLnBrk="1" hangingPunct="1"/>
            <a:r>
              <a:rPr lang="ru-RU" altLang="ru-RU" smtClean="0"/>
              <a:t>Покрытие дефицита бюджетов</a:t>
            </a:r>
          </a:p>
          <a:p>
            <a:pPr eaLnBrk="1" hangingPunct="1"/>
            <a:r>
              <a:rPr lang="ru-RU" altLang="ru-RU" smtClean="0"/>
              <a:t>Хеджирование сделок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рынка деривативов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Хеджеры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Спекулянты</a:t>
            </a:r>
          </a:p>
          <a:p>
            <a:endParaRPr lang="ru-RU" dirty="0"/>
          </a:p>
          <a:p>
            <a:r>
              <a:rPr lang="ru-RU" dirty="0" smtClean="0"/>
              <a:t>Арбитражеры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Дарушин И.А.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453B-7617-4C46-80F7-AD4A7CAE4F1B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293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Эмиссия ценных бумаг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mtClean="0"/>
              <a:t>Принятие решения о размещении ценных бумаг;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mtClean="0"/>
              <a:t>Утверждение решения о выпуске ценных бумаг;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mtClean="0"/>
              <a:t>Государственная регистрация выпуска ценных бумаг;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mtClean="0"/>
              <a:t>Размещение ценных бумаг;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mtClean="0"/>
              <a:t>Государственная регистрация отчета об итогах выпуска ценных бумаг.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Проспект эмиссии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Требуется при открытой подписке на ценные бумаги или при закрытой подписке с более, чем 500 участников.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Содержит подробные сведения об эмитенте и выпускаемых ценных бумагах.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798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51487-7FE3-4513-915E-155969A2ACC3}" type="slidenum">
              <a:rPr lang="ru-RU" altLang="ru-RU" smtClean="0"/>
              <a:pPr eaLnBrk="1" hangingPunct="1"/>
              <a:t>53</a:t>
            </a:fld>
            <a:endParaRPr lang="ru-RU" altLang="ru-RU" smtClean="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Риск ценной бумаги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zh-CN" sz="2800" smtClean="0"/>
              <a:t>Ценовой риск - возможность отклонения будущей цены актива от ее ожидаемого значения.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Агрегирующий показатель риска– </a:t>
            </a:r>
            <a:r>
              <a:rPr lang="ru-RU" altLang="ru-RU" sz="2800" i="1" smtClean="0"/>
              <a:t>волатильность цены</a:t>
            </a:r>
            <a:r>
              <a:rPr lang="ru-RU" altLang="ru-RU" sz="2800" smtClean="0"/>
              <a:t> (учитывает величину, скорость и частоту изменений цены).</a:t>
            </a:r>
          </a:p>
          <a:p>
            <a:pPr eaLnBrk="1" hangingPunct="1"/>
            <a:r>
              <a:rPr lang="ru-RU" altLang="ru-RU" sz="2800" smtClean="0"/>
              <a:t>Статистический показатель волатильности – </a:t>
            </a:r>
            <a:r>
              <a:rPr lang="ru-RU" altLang="ru-RU" sz="2800" i="1" smtClean="0"/>
              <a:t>среднеквадратическое отклонение</a:t>
            </a:r>
            <a:r>
              <a:rPr lang="ru-RU" altLang="ru-RU" sz="2800" smtClean="0"/>
              <a:t> по ряду доходностей ценной бумаги.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2151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AD89C8-E41D-4A6C-BF6F-940D4BF6E316}" type="slidenum">
              <a:rPr lang="ru-RU" altLang="ru-RU" smtClean="0"/>
              <a:pPr eaLnBrk="1" hangingPunct="1"/>
              <a:t>54</a:t>
            </a:fld>
            <a:endParaRPr lang="ru-RU" altLang="ru-RU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Риск ценной бумаги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00438"/>
            <a:ext cx="8147050" cy="2625725"/>
          </a:xfrm>
        </p:spPr>
        <p:txBody>
          <a:bodyPr/>
          <a:lstStyle/>
          <a:p>
            <a:pPr eaLnBrk="1" hangingPunct="1"/>
            <a:r>
              <a:rPr lang="ru-RU" altLang="zh-CN" sz="2800" i="1" smtClean="0">
                <a:latin typeface="Times New Roman" pitchFamily="18" charset="0"/>
              </a:rPr>
              <a:t>r</a:t>
            </a:r>
            <a:r>
              <a:rPr lang="ru-RU" altLang="zh-CN" sz="2800" i="1" baseline="-25000" smtClean="0">
                <a:latin typeface="Times New Roman" pitchFamily="18" charset="0"/>
              </a:rPr>
              <a:t>t</a:t>
            </a:r>
            <a:r>
              <a:rPr lang="ru-RU" altLang="zh-CN" sz="2800" smtClean="0">
                <a:latin typeface="Times New Roman" pitchFamily="18" charset="0"/>
              </a:rPr>
              <a:t> </a:t>
            </a:r>
            <a:r>
              <a:rPr lang="ru-RU" altLang="zh-CN" sz="2800" smtClean="0"/>
              <a:t>– доходность инструмента в момент </a:t>
            </a:r>
            <a:r>
              <a:rPr lang="ru-RU" altLang="zh-CN" sz="2800" i="1" smtClean="0"/>
              <a:t>t</a:t>
            </a:r>
            <a:r>
              <a:rPr lang="ru-RU" altLang="zh-CN" sz="2800" smtClean="0"/>
              <a:t> по сравнению с моментом </a:t>
            </a:r>
            <a:r>
              <a:rPr lang="ru-RU" altLang="zh-CN" sz="2800" i="1" smtClean="0"/>
              <a:t>t-1</a:t>
            </a:r>
            <a:r>
              <a:rPr lang="ru-RU" altLang="zh-CN" sz="2800" smtClean="0"/>
              <a:t>;</a:t>
            </a:r>
          </a:p>
          <a:p>
            <a:pPr eaLnBrk="1" hangingPunct="1"/>
            <a:r>
              <a:rPr lang="en-US" altLang="zh-CN" sz="2800" i="1" smtClean="0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 sz="2800" smtClean="0">
                <a:ea typeface="SimSun" pitchFamily="2" charset="-122"/>
              </a:rPr>
              <a:t> – </a:t>
            </a:r>
            <a:r>
              <a:rPr lang="ru-RU" altLang="zh-CN" sz="2800" smtClean="0"/>
              <a:t>количество наблюдений за доходностью;</a:t>
            </a:r>
          </a:p>
          <a:p>
            <a:pPr eaLnBrk="1" hangingPunct="1"/>
            <a:r>
              <a:rPr lang="ru-RU" altLang="zh-CN" sz="2800" smtClean="0"/>
              <a:t>   - ожидаемая доходность финансового инструмента.</a:t>
            </a:r>
            <a:endParaRPr lang="ru-RU" altLang="ru-RU" sz="280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1557338"/>
          <a:ext cx="388937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Формула" r:id="rId3" imgW="1143000" imgH="660400" progId="Equation.3">
                  <p:embed/>
                </p:oleObj>
              </mc:Choice>
              <mc:Fallback>
                <p:oleObj name="Формула" r:id="rId3" imgW="114300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3889375" cy="185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219700" y="1844675"/>
          <a:ext cx="3095625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Формула" r:id="rId5" imgW="1167893" imgH="406224" progId="Equation.3">
                  <p:embed/>
                </p:oleObj>
              </mc:Choice>
              <mc:Fallback>
                <p:oleObj name="Формула" r:id="rId5" imgW="1167893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844675"/>
                        <a:ext cx="3095625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827088" y="5013325"/>
          <a:ext cx="433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Формула" r:id="rId7" imgW="126835" imgH="152202" progId="Equation.3">
                  <p:embed/>
                </p:oleObj>
              </mc:Choice>
              <mc:Fallback>
                <p:oleObj name="Формула" r:id="rId7" imgW="126835" imgH="1522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013325"/>
                        <a:ext cx="433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808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051E6B-B79F-4CFB-A7F8-C5DC65487ADF}" type="slidenum">
              <a:rPr lang="ru-RU" altLang="ru-RU" smtClean="0"/>
              <a:pPr eaLnBrk="1" hangingPunct="1"/>
              <a:t>55</a:t>
            </a:fld>
            <a:endParaRPr lang="ru-RU" altLang="ru-RU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Риск ценной бумаги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Недостатки среднеквадратического отклонения как показателя волатильности:</a:t>
            </a:r>
          </a:p>
          <a:p>
            <a:pPr eaLnBrk="1" hangingPunct="1"/>
            <a:r>
              <a:rPr lang="ru-RU" altLang="ru-RU" smtClean="0"/>
              <a:t>Абсолютный показатель;</a:t>
            </a:r>
          </a:p>
          <a:p>
            <a:pPr eaLnBrk="1" hangingPunct="1"/>
            <a:r>
              <a:rPr lang="ru-RU" altLang="ru-RU" smtClean="0"/>
              <a:t>Недостаточность статистических данных;</a:t>
            </a:r>
          </a:p>
          <a:p>
            <a:pPr eaLnBrk="1" hangingPunct="1"/>
            <a:r>
              <a:rPr lang="ru-RU" altLang="ru-RU" smtClean="0"/>
              <a:t>Отсутствие данных нужной периодичности</a:t>
            </a:r>
            <a:r>
              <a:rPr lang="ru-RU" altLang="ru-RU" sz="280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819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5ADDA8-E773-4498-A2B6-8D6E44060DF2}" type="slidenum">
              <a:rPr lang="ru-RU" altLang="ru-RU" smtClean="0"/>
              <a:pPr eaLnBrk="1" hangingPunct="1"/>
              <a:t>56</a:t>
            </a:fld>
            <a:endParaRPr lang="ru-RU" altLang="ru-RU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Риск ценной бумаги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Недостатки среднеквадратического отклонения как показателя волатильности (продолжение):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Одинаковое влияние на итог как первых, так и последних наблюдений</a:t>
            </a:r>
            <a:r>
              <a:rPr lang="en-US" altLang="ru-RU" sz="2800" smtClean="0"/>
              <a:t> </a:t>
            </a:r>
            <a:r>
              <a:rPr lang="ru-RU" altLang="ru-RU" sz="2800" smtClean="0"/>
              <a:t>в то время как волатильность подвержена эффекту кластерности;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 длительном периоде волатильность возвращается к среднему значению (эффект </a:t>
            </a:r>
            <a:r>
              <a:rPr lang="en-US" altLang="ru-RU" sz="2800" smtClean="0"/>
              <a:t>mean reversion)</a:t>
            </a:r>
            <a:r>
              <a:rPr lang="ru-RU" alt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8294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9D3071-6933-4415-8383-9CF89EF284D4}" type="slidenum">
              <a:rPr lang="ru-RU" altLang="ru-RU" smtClean="0"/>
              <a:pPr eaLnBrk="1" hangingPunct="1"/>
              <a:t>57</a:t>
            </a:fld>
            <a:endParaRPr lang="ru-RU" altLang="ru-RU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Другие риски ценной бумаги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процентный;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кредитный;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ликвидности;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реинвестирования.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8397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FA703D-534E-4B6A-83D6-B3FF4300A23A}" type="slidenum">
              <a:rPr lang="ru-RU" altLang="ru-RU" smtClean="0"/>
              <a:pPr eaLnBrk="1" hangingPunct="1"/>
              <a:t>58</a:t>
            </a:fld>
            <a:endParaRPr lang="ru-RU" altLang="ru-RU" smtClean="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Рейтинги ценных бумаг</a:t>
            </a:r>
          </a:p>
        </p:txBody>
      </p:sp>
      <p:graphicFrame>
        <p:nvGraphicFramePr>
          <p:cNvPr id="185431" name="Group 87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29600" cy="4903818"/>
        </p:xfrm>
        <a:graphic>
          <a:graphicData uri="http://schemas.openxmlformats.org/drawingml/2006/table">
            <a:tbl>
              <a:tblPr/>
              <a:tblGrid>
                <a:gridCol w="2087562"/>
                <a:gridCol w="2592388"/>
                <a:gridCol w="3549650"/>
              </a:tblGrid>
              <a:tr h="576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Moody’s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Standard&amp;Poors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Интерпретация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Ааа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ААА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Наивысшее качество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Аа1, Аа2, Аа3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АА+, АА, АА-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Высокое качество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А1, А2, А3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А+, А, А-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Качество выше среднего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Ваа1, Ваа2, Ваа3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ВВВ+, ВВВ, ВВВ-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Среднее качество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Ва1, Ва2, Ва3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ВВ+, ВВ, ВВ-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Посредственное качество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В1, В2, В3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В+, В, В-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Спекулятивные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Саа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ССС+, ССС, ССС-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Высокоспекулятивные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Са, С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СС, С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Самое низкое качество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Просрочены; объявлен дефолт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2253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306778-019E-4F5A-A2FE-51B4EAF42690}" type="slidenum">
              <a:rPr lang="ru-RU" altLang="ru-RU" smtClean="0"/>
              <a:pPr eaLnBrk="1" hangingPunct="1"/>
              <a:t>59</a:t>
            </a:fld>
            <a:endParaRPr lang="ru-RU" altLang="ru-RU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портфеля ценных бумаг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Для расчета доходности портфеля используется следующая формула: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i="1" baseline="-25000" smtClean="0">
                <a:latin typeface="Times New Roman" pitchFamily="18" charset="0"/>
              </a:rPr>
              <a:t>p</a:t>
            </a:r>
            <a:r>
              <a:rPr lang="ru-RU" altLang="ru-RU" sz="2800" i="1" smtClean="0">
                <a:latin typeface="Times New Roman" pitchFamily="18" charset="0"/>
              </a:rPr>
              <a:t> – </a:t>
            </a:r>
            <a:r>
              <a:rPr lang="ru-RU" altLang="ru-RU" sz="2800" smtClean="0"/>
              <a:t>доходность портфеля ценных бумаг;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i="1" baseline="-25000" smtClean="0">
                <a:latin typeface="Times New Roman" pitchFamily="18" charset="0"/>
              </a:rPr>
              <a:t>1</a:t>
            </a:r>
            <a:r>
              <a:rPr lang="en-US" altLang="ru-RU" sz="2800" i="1" smtClean="0">
                <a:latin typeface="Times New Roman" pitchFamily="18" charset="0"/>
              </a:rPr>
              <a:t>, r</a:t>
            </a:r>
            <a:r>
              <a:rPr lang="en-US" altLang="ru-RU" sz="2800" i="1" baseline="-25000" smtClean="0">
                <a:latin typeface="Times New Roman" pitchFamily="18" charset="0"/>
              </a:rPr>
              <a:t>2</a:t>
            </a:r>
            <a:r>
              <a:rPr lang="en-US" altLang="ru-RU" sz="2800" i="1" smtClean="0">
                <a:latin typeface="Times New Roman" pitchFamily="18" charset="0"/>
              </a:rPr>
              <a:t>, …, r</a:t>
            </a:r>
            <a:r>
              <a:rPr lang="en-US" altLang="ru-RU" sz="2800" i="1" baseline="-25000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–</a:t>
            </a:r>
            <a:r>
              <a:rPr lang="ru-RU" altLang="ru-RU" sz="2800" smtClean="0"/>
              <a:t> доходности соответствующих ценных бумаг;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w</a:t>
            </a:r>
            <a:r>
              <a:rPr lang="en-US" altLang="ru-RU" sz="2800" i="1" baseline="-25000" smtClean="0">
                <a:latin typeface="Times New Roman" pitchFamily="18" charset="0"/>
              </a:rPr>
              <a:t>1</a:t>
            </a:r>
            <a:r>
              <a:rPr lang="en-US" altLang="ru-RU" sz="2800" i="1" smtClean="0">
                <a:latin typeface="Times New Roman" pitchFamily="18" charset="0"/>
              </a:rPr>
              <a:t>,w</a:t>
            </a:r>
            <a:r>
              <a:rPr lang="en-US" altLang="ru-RU" sz="2800" i="1" baseline="-25000" smtClean="0">
                <a:latin typeface="Times New Roman" pitchFamily="18" charset="0"/>
              </a:rPr>
              <a:t>2</a:t>
            </a:r>
            <a:r>
              <a:rPr lang="en-US" altLang="ru-RU" sz="2800" i="1" smtClean="0">
                <a:latin typeface="Times New Roman" pitchFamily="18" charset="0"/>
              </a:rPr>
              <a:t>, …, w</a:t>
            </a:r>
            <a:r>
              <a:rPr lang="en-US" altLang="ru-RU" sz="2800" i="1" baseline="-25000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веса ценных бумаг в портфеле.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16013" y="2924175"/>
          <a:ext cx="676751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3" imgW="2082800" imgH="241300" progId="Equation.3">
                  <p:embed/>
                </p:oleObj>
              </mc:Choice>
              <mc:Fallback>
                <p:oleObj name="Формула" r:id="rId3" imgW="20828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24175"/>
                        <a:ext cx="6767512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Основные системы организации фондового рынка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Американская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Немецкая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Основные черты российской системы организации фондового рынка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849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A972FD-0459-47BC-B214-AE403E8A9F12}" type="slidenum">
              <a:rPr lang="ru-RU" altLang="ru-RU" smtClean="0"/>
              <a:pPr eaLnBrk="1" hangingPunct="1"/>
              <a:t>60</a:t>
            </a:fld>
            <a:endParaRPr lang="ru-RU" altLang="ru-RU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Риск портфеля активов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mtClean="0"/>
              <a:t>Показатель риска портфеля должен учитывать:</a:t>
            </a:r>
          </a:p>
          <a:p>
            <a:pPr marL="0" indent="0" eaLnBrk="1" hangingPunct="1">
              <a:buFontTx/>
              <a:buNone/>
            </a:pPr>
            <a:endParaRPr lang="ru-RU" altLang="ru-RU" smtClean="0"/>
          </a:p>
          <a:p>
            <a:pPr marL="0" indent="0" eaLnBrk="1" hangingPunct="1"/>
            <a:r>
              <a:rPr lang="ru-RU" altLang="ru-RU" smtClean="0"/>
              <a:t>Риск составляющих активов;</a:t>
            </a:r>
          </a:p>
          <a:p>
            <a:pPr marL="0" indent="0" eaLnBrk="1" hangingPunct="1"/>
            <a:r>
              <a:rPr lang="ru-RU" altLang="ru-RU" smtClean="0"/>
              <a:t>Вес актива в портфеле;</a:t>
            </a:r>
          </a:p>
          <a:p>
            <a:pPr marL="0" indent="0" eaLnBrk="1" hangingPunct="1"/>
            <a:r>
              <a:rPr lang="ru-RU" altLang="ru-RU" smtClean="0"/>
              <a:t>Степень взаимозависимости движения цен активов.</a:t>
            </a:r>
          </a:p>
          <a:p>
            <a:pPr marL="0" indent="0"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23559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846739-FB12-4B9E-B4AA-901FC117A218}" type="slidenum">
              <a:rPr lang="ru-RU" altLang="ru-RU" smtClean="0"/>
              <a:pPr eaLnBrk="1" hangingPunct="1"/>
              <a:t>61</a:t>
            </a:fld>
            <a:endParaRPr lang="ru-RU" altLang="ru-RU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Формула для расчета риска портфеля активов:</a:t>
            </a:r>
          </a:p>
        </p:txBody>
      </p:sp>
      <p:sp>
        <p:nvSpPr>
          <p:cNvPr id="235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52738"/>
            <a:ext cx="8362950" cy="3273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         - риск портфеля;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w</a:t>
            </a:r>
            <a:r>
              <a:rPr lang="en-US" altLang="ru-RU" sz="2800" i="1" baseline="-25000" smtClean="0">
                <a:latin typeface="Times New Roman" pitchFamily="18" charset="0"/>
              </a:rPr>
              <a:t>i</a:t>
            </a:r>
            <a:r>
              <a:rPr lang="en-US" altLang="ru-RU" sz="2800" i="1" smtClean="0">
                <a:latin typeface="Times New Roman" pitchFamily="18" charset="0"/>
              </a:rPr>
              <a:t>, w</a:t>
            </a:r>
            <a:r>
              <a:rPr lang="en-US" altLang="ru-RU" sz="2800" i="1" baseline="-25000" smtClean="0">
                <a:latin typeface="Times New Roman" pitchFamily="18" charset="0"/>
              </a:rPr>
              <a:t>j</a:t>
            </a:r>
            <a:r>
              <a:rPr lang="en-US" altLang="ru-RU" sz="2800" smtClean="0"/>
              <a:t> </a:t>
            </a:r>
            <a:r>
              <a:rPr lang="ru-RU" altLang="ru-RU" sz="2800" smtClean="0"/>
              <a:t>- веса активов </a:t>
            </a:r>
            <a:r>
              <a:rPr lang="en-US" altLang="ru-RU" sz="2800" i="1" smtClean="0">
                <a:latin typeface="Times New Roman" pitchFamily="18" charset="0"/>
              </a:rPr>
              <a:t>i</a:t>
            </a:r>
            <a:r>
              <a:rPr lang="en-US" altLang="ru-RU" sz="2800" smtClean="0"/>
              <a:t> </a:t>
            </a:r>
            <a:r>
              <a:rPr lang="ru-RU" altLang="ru-RU" sz="2800" smtClean="0"/>
              <a:t>и</a:t>
            </a:r>
            <a:r>
              <a:rPr lang="en-US" altLang="ru-RU" sz="2800" smtClean="0"/>
              <a:t> </a:t>
            </a:r>
            <a:r>
              <a:rPr lang="en-US" altLang="ru-RU" sz="2800" i="1" smtClean="0">
                <a:latin typeface="Times New Roman" pitchFamily="18" charset="0"/>
              </a:rPr>
              <a:t>j</a:t>
            </a:r>
            <a:r>
              <a:rPr lang="en-US" altLang="ru-RU" sz="2800" smtClean="0"/>
              <a:t> </a:t>
            </a:r>
            <a:r>
              <a:rPr lang="ru-RU" altLang="ru-RU" sz="2800" smtClean="0"/>
              <a:t>в стоимости портфеля;</a:t>
            </a:r>
            <a:endParaRPr lang="en-US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         - среднеквадратическое отклонение активов </a:t>
            </a:r>
            <a:r>
              <a:rPr lang="en-US" altLang="ru-RU" sz="2800" i="1" smtClean="0">
                <a:latin typeface="Times New Roman" pitchFamily="18" charset="0"/>
              </a:rPr>
              <a:t>i</a:t>
            </a:r>
            <a:r>
              <a:rPr lang="en-US" altLang="ru-RU" sz="2800" smtClean="0"/>
              <a:t> </a:t>
            </a:r>
            <a:r>
              <a:rPr lang="ru-RU" altLang="ru-RU" sz="2800" smtClean="0"/>
              <a:t>и</a:t>
            </a:r>
            <a:r>
              <a:rPr lang="en-US" altLang="ru-RU" sz="2800" smtClean="0"/>
              <a:t> </a:t>
            </a:r>
            <a:r>
              <a:rPr lang="en-US" altLang="ru-RU" sz="2800" i="1" smtClean="0">
                <a:latin typeface="Times New Roman" pitchFamily="18" charset="0"/>
              </a:rPr>
              <a:t>j</a:t>
            </a:r>
            <a:r>
              <a:rPr lang="ru-RU" altLang="ru-RU" sz="2800" smtClean="0"/>
              <a:t>;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         - коэффициент корреляции между активами </a:t>
            </a:r>
            <a:r>
              <a:rPr lang="en-US" altLang="ru-RU" sz="2800" i="1" smtClean="0">
                <a:latin typeface="Times New Roman" pitchFamily="18" charset="0"/>
              </a:rPr>
              <a:t>i</a:t>
            </a:r>
            <a:r>
              <a:rPr lang="en-US" altLang="ru-RU" sz="2800" smtClean="0"/>
              <a:t> </a:t>
            </a:r>
            <a:r>
              <a:rPr lang="ru-RU" altLang="ru-RU" sz="2800" smtClean="0"/>
              <a:t>и</a:t>
            </a:r>
            <a:r>
              <a:rPr lang="en-US" altLang="ru-RU" sz="2800" smtClean="0"/>
              <a:t> </a:t>
            </a:r>
            <a:r>
              <a:rPr lang="en-US" altLang="ru-RU" sz="2800" i="1" smtClean="0">
                <a:latin typeface="Times New Roman" pitchFamily="18" charset="0"/>
              </a:rPr>
              <a:t>j</a:t>
            </a:r>
            <a:r>
              <a:rPr lang="ru-RU" altLang="ru-RU" sz="2800" i="1" smtClean="0">
                <a:latin typeface="Times New Roman" pitchFamily="18" charset="0"/>
              </a:rPr>
              <a:t>.</a:t>
            </a:r>
            <a:endParaRPr lang="ru-RU" altLang="ru-RU" sz="2800" smtClean="0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2852738"/>
          <a:ext cx="51911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Формула" r:id="rId3" imgW="215713" imgH="241091" progId="Equation.3">
                  <p:embed/>
                </p:oleObj>
              </mc:Choice>
              <mc:Fallback>
                <p:oleObj name="Формула" r:id="rId3" imgW="215713" imgH="2410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51911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1979613" y="1341438"/>
          <a:ext cx="518477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Формула" r:id="rId5" imgW="1651000" imgH="495300" progId="Equation.3">
                  <p:embed/>
                </p:oleObj>
              </mc:Choice>
              <mc:Fallback>
                <p:oleObj name="Формула" r:id="rId5" imgW="16510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341438"/>
                        <a:ext cx="5184775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3933825"/>
          <a:ext cx="863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Формула" r:id="rId7" imgW="406224" imgH="241195" progId="Equation.3">
                  <p:embed/>
                </p:oleObj>
              </mc:Choice>
              <mc:Fallback>
                <p:oleObj name="Формула" r:id="rId7" imgW="406224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933825"/>
                        <a:ext cx="863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469900" y="4797425"/>
          <a:ext cx="5461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Формула" r:id="rId9" imgW="203112" imgH="241195" progId="Equation.3">
                  <p:embed/>
                </p:oleObj>
              </mc:Choice>
              <mc:Fallback>
                <p:oleObj name="Формула" r:id="rId9" imgW="203112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797425"/>
                        <a:ext cx="5461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0EA643-F73F-4B0A-B720-E37F90A71287}" type="slidenum">
              <a:rPr lang="ru-RU" altLang="ru-RU" smtClean="0"/>
              <a:pPr eaLnBrk="1" hangingPunct="1"/>
              <a:t>62</a:t>
            </a:fld>
            <a:endParaRPr lang="ru-RU" altLang="ru-RU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Систематический и несистематический риск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800" smtClean="0"/>
              <a:t>                        (1)                              (2)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(1) - несистематический риск (зависит от специфики самих активов);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(2) - систематический риск (связан с корреляциями активов).</a:t>
            </a:r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Несистематическая составляющая риска может быть снижена посредством диверсификации.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684213" y="1476375"/>
          <a:ext cx="7704137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Формула" r:id="rId3" imgW="2527300" imgH="495300" progId="Equation.3">
                  <p:embed/>
                </p:oleObj>
              </mc:Choice>
              <mc:Fallback>
                <p:oleObj name="Формула" r:id="rId3" imgW="2527300" imgH="495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76375"/>
                        <a:ext cx="7704137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860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5706AE-777A-4C7A-B990-FB1EC377D273}" type="slidenum">
              <a:rPr lang="ru-RU" altLang="ru-RU" smtClean="0"/>
              <a:pPr eaLnBrk="1" hangingPunct="1"/>
              <a:t>63</a:t>
            </a:fld>
            <a:endParaRPr lang="ru-RU" altLang="ru-RU" smtClean="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Модель Марковица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Инвестор формирует эффективный портфель ценных бумаг подбирая доли ценных бумаг в портфеле таким образом, чтобы при данном уровне требуемой доходности минимизировать риск портфеля.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mtClean="0"/>
              <a:t>Дарушин И.А.</a:t>
            </a:r>
          </a:p>
        </p:txBody>
      </p:sp>
      <p:sp>
        <p:nvSpPr>
          <p:cNvPr id="2560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A67B7F-C0F4-4C01-93E2-D7F8C49962EF}" type="slidenum">
              <a:rPr lang="ru-RU" altLang="ru-RU" smtClean="0"/>
              <a:pPr eaLnBrk="1" hangingPunct="1"/>
              <a:t>64</a:t>
            </a:fld>
            <a:endParaRPr lang="ru-RU" altLang="ru-RU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Модель Марковица</a:t>
            </a:r>
            <a:br>
              <a:rPr lang="ru-RU" altLang="ru-RU" sz="3200" smtClean="0"/>
            </a:br>
            <a:r>
              <a:rPr lang="ru-RU" altLang="ru-RU" sz="3200" smtClean="0"/>
              <a:t>(формальный вид)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idx="1"/>
          </p:nvPr>
        </p:nvGraphicFramePr>
        <p:xfrm>
          <a:off x="1524000" y="2098675"/>
          <a:ext cx="609600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Формула" r:id="rId3" imgW="2019300" imgH="1168400" progId="Equation.3">
                  <p:embed/>
                </p:oleObj>
              </mc:Choice>
              <mc:Fallback>
                <p:oleObj name="Формула" r:id="rId3" imgW="2019300" imgH="11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98675"/>
                        <a:ext cx="609600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Структура фондового рынка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первичный – вторичный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биржевой – внебиржевой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организованный – неорганизованный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капиталов – денежных средств</a:t>
            </a:r>
          </a:p>
          <a:p>
            <a:pPr eaLnBrk="1" hangingPunct="1"/>
            <a:endParaRPr lang="ru-RU" altLang="ru-RU" sz="2400" smtClean="0"/>
          </a:p>
          <a:p>
            <a:pPr eaLnBrk="1" hangingPunct="1"/>
            <a:r>
              <a:rPr lang="ru-RU" altLang="ru-RU" sz="2400" smtClean="0"/>
              <a:t>кассовый (спотовый) – срочный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Регулирование рынка ценных бумаг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Цель – создание системы, способствующей притоку инвестиций в экономику.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Нормативная база регулирования – три уровня нормативных документов.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Направления регулирования: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правила выпуска и обращения ценных бумаг;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определение видов профессиональной деятельности и контроль за ними;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квалификационные требования к руководителям и специалистам;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800" smtClean="0"/>
              <a:t>лицензирование и контроль.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Органы регулирования фондового рынка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600" smtClean="0"/>
              <a:t>1993 – Комиссия по ценным бумагам и фондовым биржам при Президенте РФ;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600" smtClean="0"/>
              <a:t>1994 – Комиссия по ценным бумагам и фондовым биржам при Правительстве РФ;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600" smtClean="0"/>
              <a:t>1996 – Федеральная комиссия по рынку ценных бумаг;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600" smtClean="0"/>
              <a:t>2002 – Федеральный орган исполнительной власти по рынку ценных бумаг;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600" smtClean="0"/>
              <a:t>2004 – Федеральная служба по финансовым рынкам.</a:t>
            </a:r>
            <a:endParaRPr lang="en-US" altLang="ru-RU" sz="2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600" smtClean="0"/>
              <a:t>2013 – </a:t>
            </a:r>
            <a:r>
              <a:rPr lang="ru-RU" altLang="ru-RU" sz="2600" smtClean="0"/>
              <a:t>Служба Банка России по финансовым рынкам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2049</Words>
  <Application>Microsoft Office PowerPoint</Application>
  <PresentationFormat>Экран (4:3)</PresentationFormat>
  <Paragraphs>483</Paragraphs>
  <Slides>64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70" baseType="lpstr">
      <vt:lpstr>Arial</vt:lpstr>
      <vt:lpstr>Calibri</vt:lpstr>
      <vt:lpstr>Times New Roman</vt:lpstr>
      <vt:lpstr>SimSun</vt:lpstr>
      <vt:lpstr>Оформление по умолчанию</vt:lpstr>
      <vt:lpstr>Microsoft Equation 3.0</vt:lpstr>
      <vt:lpstr>Финансовые рынки и институты</vt:lpstr>
      <vt:lpstr>Презентация PowerPoint</vt:lpstr>
      <vt:lpstr>Литература</vt:lpstr>
      <vt:lpstr>Общая схема движения капитала</vt:lpstr>
      <vt:lpstr>Функции рынка ценных бумаг</vt:lpstr>
      <vt:lpstr>Основные системы организации фондового рынка</vt:lpstr>
      <vt:lpstr>Структура фондового рынка</vt:lpstr>
      <vt:lpstr>Регулирование рынка ценных бумаг</vt:lpstr>
      <vt:lpstr>Органы регулирования фондового рынка</vt:lpstr>
      <vt:lpstr>Саморегулируемые организации</vt:lpstr>
      <vt:lpstr>Участники рынка ценных бумаг</vt:lpstr>
      <vt:lpstr>Профессиональные участники рынка ценных бумаг</vt:lpstr>
      <vt:lpstr>Брокерская деятельность</vt:lpstr>
      <vt:lpstr>Типы приказов брокеру</vt:lpstr>
      <vt:lpstr>Дилерская деятельность</vt:lpstr>
      <vt:lpstr>Управляющая компания</vt:lpstr>
      <vt:lpstr>Депозитарная деятельность</vt:lpstr>
      <vt:lpstr>Регистраторская деятельность</vt:lpstr>
      <vt:lpstr>Организатор торговли (фондовая биржа)</vt:lpstr>
      <vt:lpstr>Фондовая биржа</vt:lpstr>
      <vt:lpstr>Участники торговли</vt:lpstr>
      <vt:lpstr>Биржевые индексы</vt:lpstr>
      <vt:lpstr>Торговля на внебиржевом рынке ценных бумаг</vt:lpstr>
      <vt:lpstr>Презентация PowerPoint</vt:lpstr>
      <vt:lpstr>Ценная бумага</vt:lpstr>
      <vt:lpstr>Эмиссионная ценная бумага</vt:lpstr>
      <vt:lpstr>Классификации ценных бумаг</vt:lpstr>
      <vt:lpstr>Классификации ценных бумаг</vt:lpstr>
      <vt:lpstr>Классификации ценных бумаг</vt:lpstr>
      <vt:lpstr>Классификации ценных бумаг</vt:lpstr>
      <vt:lpstr>Виды ценных бумаг</vt:lpstr>
      <vt:lpstr>Вексель</vt:lpstr>
      <vt:lpstr>Особенности обращения векселей</vt:lpstr>
      <vt:lpstr>Обязательные реквизиты векселя</vt:lpstr>
      <vt:lpstr>Виды векселей</vt:lpstr>
      <vt:lpstr>Облигация</vt:lpstr>
      <vt:lpstr>Виды облигаций</vt:lpstr>
      <vt:lpstr>Виды облигаций</vt:lpstr>
      <vt:lpstr>Рейтинги ценных бумаг</vt:lpstr>
      <vt:lpstr>Банковские сертификаты</vt:lpstr>
      <vt:lpstr>Акция</vt:lpstr>
      <vt:lpstr>Виды акций</vt:lpstr>
      <vt:lpstr>Оценка стоимости и доходности ценных бумаг</vt:lpstr>
      <vt:lpstr>Производные финансовые инструменты</vt:lpstr>
      <vt:lpstr>Производные финансовые инструменты</vt:lpstr>
      <vt:lpstr>Производные финансовые инструменты</vt:lpstr>
      <vt:lpstr>Производные финансовые инструменты</vt:lpstr>
      <vt:lpstr>Опцион</vt:lpstr>
      <vt:lpstr>Производные финансовые инструменты</vt:lpstr>
      <vt:lpstr>Участники рынка деривативов</vt:lpstr>
      <vt:lpstr>Эмиссия ценных бумаг</vt:lpstr>
      <vt:lpstr>Проспект эмиссии</vt:lpstr>
      <vt:lpstr>Риск ценной бумаги</vt:lpstr>
      <vt:lpstr>Риск ценной бумаги</vt:lpstr>
      <vt:lpstr>Риск ценной бумаги</vt:lpstr>
      <vt:lpstr>Риск ценной бумаги</vt:lpstr>
      <vt:lpstr>Другие риски ценной бумаги</vt:lpstr>
      <vt:lpstr>Рейтинги ценных бумаг</vt:lpstr>
      <vt:lpstr>Доходность портфеля ценных бумаг</vt:lpstr>
      <vt:lpstr>Риск портфеля активов</vt:lpstr>
      <vt:lpstr>Формула для расчета риска портфеля активов:</vt:lpstr>
      <vt:lpstr>Систематический и несистематический риск</vt:lpstr>
      <vt:lpstr>Модель Марковица</vt:lpstr>
      <vt:lpstr>Модель Марковица (формальный вид)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функционирования рынка ценных бумаг  Акции (паи, доли) как объекты рыночного оборота.</dc:title>
  <dc:creator>Vanya</dc:creator>
  <cp:lastModifiedBy>Ivan Darushin</cp:lastModifiedBy>
  <cp:revision>35</cp:revision>
  <dcterms:created xsi:type="dcterms:W3CDTF">2011-01-19T21:19:29Z</dcterms:created>
  <dcterms:modified xsi:type="dcterms:W3CDTF">2017-03-03T10:12:13Z</dcterms:modified>
</cp:coreProperties>
</file>