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56" r:id="rId17"/>
    <p:sldId id="257" r:id="rId18"/>
    <p:sldId id="258" r:id="rId19"/>
    <p:sldId id="259" r:id="rId20"/>
    <p:sldId id="260" r:id="rId21"/>
    <p:sldId id="261" r:id="rId22"/>
    <p:sldId id="262" r:id="rId23"/>
    <p:sldId id="266" r:id="rId24"/>
    <p:sldId id="263" r:id="rId25"/>
    <p:sldId id="265" r:id="rId26"/>
    <p:sldId id="267" r:id="rId27"/>
    <p:sldId id="268" r:id="rId28"/>
    <p:sldId id="264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6" r:id="rId37"/>
    <p:sldId id="277" r:id="rId38"/>
    <p:sldId id="279" r:id="rId39"/>
    <p:sldId id="278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EC91-8F88-4C2F-9EE4-5F685CF01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117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839B-852F-4D45-8249-E43B40F26D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72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839B-852F-4D45-8249-E43B40F26D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02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839B-852F-4D45-8249-E43B40F26D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2485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839B-852F-4D45-8249-E43B40F26D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82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839B-852F-4D45-8249-E43B40F26D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026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2839B-852F-4D45-8249-E43B40F26D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524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DEE6-B503-4948-B017-59A7C0CCDA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833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27E7-3205-4903-8C99-E54AE2D16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37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83D21-103D-40AD-86C8-6136B19FFE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34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AC02-1917-4CAD-A6B2-065449A5A3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44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8109F-9355-4D5E-A70B-4EDA569CB8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67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AC0C-11DF-4658-AE15-75579FE3D2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35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3424A-5233-44B3-B850-02811D1292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62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C2BA0-556F-4F05-A042-741499A229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49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F6EA-C025-478F-9587-585BFE182E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02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2760-3439-4676-A5DF-691791A4BD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3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2C2839B-852F-4D45-8249-E43B40F26D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548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ogella.com/articles/REST/articl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Сетевые шалости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689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Человек посередине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8871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Человек посередине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Анонимные прокси – зло!</a:t>
            </a:r>
            <a:endParaRPr lang="en-US"/>
          </a:p>
          <a:p>
            <a:r>
              <a:rPr lang="en-US"/>
              <a:t>WiFi – </a:t>
            </a:r>
            <a:r>
              <a:rPr lang="ru-RU"/>
              <a:t>зло!</a:t>
            </a:r>
          </a:p>
          <a:p>
            <a:r>
              <a:rPr lang="ru-RU"/>
              <a:t>Интернет кафе – супер зло!</a:t>
            </a:r>
          </a:p>
          <a:p>
            <a:endParaRPr lang="ru-RU"/>
          </a:p>
          <a:p>
            <a:r>
              <a:rPr lang="ru-RU"/>
              <a:t>Пример с банкоматом…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79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Последняя надежда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  <a:p>
            <a:endParaRPr lang="ru-RU"/>
          </a:p>
          <a:p>
            <a:pPr>
              <a:buFont typeface="Wingdings" panose="05000000000000000000" pitchFamily="2" charset="2"/>
              <a:buNone/>
            </a:pPr>
            <a:endParaRPr lang="ru-RU"/>
          </a:p>
          <a:p>
            <a:pPr>
              <a:buFont typeface="Wingdings" panose="05000000000000000000" pitchFamily="2" charset="2"/>
              <a:buNone/>
            </a:pPr>
            <a:r>
              <a:rPr lang="ru-RU"/>
              <a:t>Шифрование…</a:t>
            </a:r>
          </a:p>
        </p:txBody>
      </p:sp>
    </p:spTree>
    <p:extLst>
      <p:ext uri="{BB962C8B-B14F-4D97-AF65-F5344CB8AC3E}">
        <p14:creationId xmlns:p14="http://schemas.microsoft.com/office/powerpoint/2010/main" val="2263434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Плачевные примеры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b="1"/>
              <a:t>WEP</a:t>
            </a:r>
            <a:endParaRPr lang="ru-RU" b="1"/>
          </a:p>
          <a:p>
            <a:r>
              <a:rPr lang="ru-RU"/>
              <a:t>Алгоритм шифрования </a:t>
            </a:r>
            <a:r>
              <a:rPr lang="en-US"/>
              <a:t>RC4 – </a:t>
            </a:r>
            <a:r>
              <a:rPr lang="ru-RU"/>
              <a:t>секретный ключ + вектор инициализации (24 бита)</a:t>
            </a:r>
          </a:p>
          <a:p>
            <a:r>
              <a:rPr lang="ru-RU"/>
              <a:t>Все повторяется очень быстро…</a:t>
            </a:r>
          </a:p>
          <a:p>
            <a:r>
              <a:rPr lang="ru-RU"/>
              <a:t>Достаточно около 500000 пакетов. При этом можем сами помочь :)</a:t>
            </a:r>
          </a:p>
        </p:txBody>
      </p:sp>
    </p:spTree>
    <p:extLst>
      <p:ext uri="{BB962C8B-B14F-4D97-AF65-F5344CB8AC3E}">
        <p14:creationId xmlns:p14="http://schemas.microsoft.com/office/powerpoint/2010/main" val="1054450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RSA</a:t>
            </a: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1024 </a:t>
            </a:r>
            <a:r>
              <a:rPr lang="ru-RU"/>
              <a:t>битный ключ – в следующем году за 10 минут за 300</a:t>
            </a:r>
            <a:r>
              <a:rPr lang="en-US"/>
              <a:t>$</a:t>
            </a:r>
            <a:endParaRPr lang="ru-RU"/>
          </a:p>
          <a:p>
            <a:r>
              <a:rPr lang="ru-RU"/>
              <a:t>Сейчас 30 дней…</a:t>
            </a:r>
          </a:p>
        </p:txBody>
      </p:sp>
    </p:spTree>
    <p:extLst>
      <p:ext uri="{BB962C8B-B14F-4D97-AF65-F5344CB8AC3E}">
        <p14:creationId xmlns:p14="http://schemas.microsoft.com/office/powerpoint/2010/main" val="2138760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Варианты спасения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DynamicEncryption</a:t>
            </a:r>
          </a:p>
          <a:p>
            <a:r>
              <a:rPr lang="en-US"/>
              <a:t>BioMarker</a:t>
            </a:r>
          </a:p>
          <a:p>
            <a:r>
              <a:rPr lang="en-US"/>
              <a:t>RandomFlood</a:t>
            </a:r>
          </a:p>
          <a:p>
            <a:r>
              <a:rPr lang="en-US"/>
              <a:t>EncryptionOverEncryption</a:t>
            </a:r>
          </a:p>
          <a:p>
            <a:r>
              <a:rPr lang="en-US"/>
              <a:t>PrivateDataKnowledge</a:t>
            </a:r>
            <a:endParaRPr lang="ru-RU"/>
          </a:p>
          <a:p>
            <a:r>
              <a:rPr lang="en-US"/>
              <a:t>PanicMode</a:t>
            </a:r>
            <a:endParaRPr lang="ru-RU"/>
          </a:p>
          <a:p>
            <a:r>
              <a:rPr lang="en-US"/>
              <a:t>MultiThread protocol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89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sz="4400" dirty="0" smtClean="0"/>
              <a:t>RPC, REST, SOAP</a:t>
            </a:r>
            <a:endParaRPr lang="ru-RU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XML-RPC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1998</a:t>
            </a:r>
          </a:p>
          <a:p>
            <a:r>
              <a:rPr lang="en-US"/>
              <a:t>Microsoft :)</a:t>
            </a:r>
          </a:p>
          <a:p>
            <a:endParaRPr lang="en-US"/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Типичный пример запроса XML-RPC: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 &lt;?xml version="1.0"?&gt;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 &lt;methodCall&gt;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   &lt;methodName&gt;examples.getStateName&lt;/methodName&gt;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   &lt;params&gt;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     &lt;param&gt;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         &lt;value&gt;&lt;i4&gt;41&lt;/i4&gt;&lt;/value&gt;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     &lt;/param&gt;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   &lt;/params&gt;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 &lt;/methodCall&gt;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1800"/>
              <a:t>Типичный пример ответа на запрос XML-RPC: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1800"/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/>
              <a:t> &lt;?xml version="1.0"?&gt;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/>
              <a:t> &lt;methodResponse&gt;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/>
              <a:t>   &lt;params&gt;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/>
              <a:t>     &lt;param&gt;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/>
              <a:t>         &lt;value&gt;&lt;string&gt;South Dakota&lt;/string&gt;&lt;/value&gt;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/>
              <a:t>     &lt;/param&gt;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/>
              <a:t>   &lt;/params&gt;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/>
              <a:t> &lt;/methodResponse&gt;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1800"/>
          </a:p>
          <a:p>
            <a:pPr>
              <a:lnSpc>
                <a:spcPct val="90000"/>
              </a:lnSpc>
              <a:buFontTx/>
              <a:buNone/>
            </a:pPr>
            <a:endParaRPr 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Терминология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ru-RU" b="1"/>
              <a:t>DoS-атака</a:t>
            </a:r>
            <a:r>
              <a:rPr lang="ru-RU"/>
              <a:t> (</a:t>
            </a:r>
            <a:r>
              <a:rPr lang="ru-RU" i="1"/>
              <a:t>Denial of Service</a:t>
            </a:r>
            <a:r>
              <a:rPr lang="ru-RU"/>
              <a:t>) - атака с целью довести компьютерную систему до отказа, то есть, до такого состояния, когда пользователи не могут получить доступ к ресурсам, либо этот доступ затруднён.</a:t>
            </a:r>
          </a:p>
          <a:p>
            <a:pPr algn="just">
              <a:lnSpc>
                <a:spcPct val="90000"/>
              </a:lnSpc>
            </a:pPr>
            <a:r>
              <a:rPr lang="ru-RU" b="1"/>
              <a:t>DDoS-атака </a:t>
            </a:r>
            <a:r>
              <a:rPr lang="ru-RU"/>
              <a:t>(</a:t>
            </a:r>
            <a:r>
              <a:rPr lang="ru-RU" i="1"/>
              <a:t>Distributed </a:t>
            </a:r>
            <a:r>
              <a:rPr lang="en-US" i="1"/>
              <a:t>DoS</a:t>
            </a:r>
            <a:r>
              <a:rPr lang="ru-RU"/>
              <a:t>) </a:t>
            </a:r>
            <a:r>
              <a:rPr lang="en-US"/>
              <a:t>- </a:t>
            </a:r>
            <a:r>
              <a:rPr lang="ru-RU"/>
              <a:t>атака выполняется одновременно с большого числа компьютеров </a:t>
            </a:r>
          </a:p>
        </p:txBody>
      </p:sp>
    </p:spTree>
    <p:extLst>
      <p:ext uri="{BB962C8B-B14F-4D97-AF65-F5344CB8AC3E}">
        <p14:creationId xmlns:p14="http://schemas.microsoft.com/office/powerpoint/2010/main" val="371099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588" indent="-1588">
              <a:lnSpc>
                <a:spcPct val="90000"/>
              </a:lnSpc>
              <a:buFontTx/>
              <a:buNone/>
            </a:pPr>
            <a:r>
              <a:rPr lang="ru-RU" sz="1800" b="1"/>
              <a:t>+ :</a:t>
            </a:r>
          </a:p>
          <a:p>
            <a:pPr marL="1588" indent="-1588">
              <a:lnSpc>
                <a:spcPct val="90000"/>
              </a:lnSpc>
            </a:pPr>
            <a:r>
              <a:rPr lang="ru-RU" sz="1800"/>
              <a:t>простота, </a:t>
            </a:r>
          </a:p>
          <a:p>
            <a:pPr marL="1588" indent="-1588">
              <a:lnSpc>
                <a:spcPct val="90000"/>
              </a:lnSpc>
            </a:pPr>
            <a:r>
              <a:rPr lang="ru-RU" sz="1800"/>
              <a:t>краткость сообщений, </a:t>
            </a:r>
          </a:p>
          <a:p>
            <a:pPr marL="1588" indent="-1588">
              <a:lnSpc>
                <a:spcPct val="90000"/>
              </a:lnSpc>
            </a:pPr>
            <a:r>
              <a:rPr lang="ru-RU" sz="1800"/>
              <a:t>минимальная проверка формата данных,</a:t>
            </a:r>
          </a:p>
          <a:p>
            <a:pPr marL="1588" indent="-1588">
              <a:lnSpc>
                <a:spcPct val="90000"/>
              </a:lnSpc>
              <a:buFontTx/>
              <a:buNone/>
            </a:pPr>
            <a:r>
              <a:rPr lang="ru-RU" sz="1800"/>
              <a:t/>
            </a:r>
            <a:br>
              <a:rPr lang="ru-RU" sz="1800"/>
            </a:br>
            <a:r>
              <a:rPr lang="ru-RU" sz="1800" b="1"/>
              <a:t>— :</a:t>
            </a:r>
            <a:r>
              <a:rPr lang="ru-RU" sz="1800"/>
              <a:t> </a:t>
            </a:r>
          </a:p>
          <a:p>
            <a:pPr marL="1588" indent="-1588">
              <a:lnSpc>
                <a:spcPct val="90000"/>
              </a:lnSpc>
            </a:pPr>
            <a:r>
              <a:rPr lang="ru-RU" sz="1800"/>
              <a:t>недостаточная строгость, </a:t>
            </a:r>
          </a:p>
          <a:p>
            <a:pPr marL="1588" indent="-1588">
              <a:lnSpc>
                <a:spcPct val="90000"/>
              </a:lnSpc>
            </a:pPr>
            <a:r>
              <a:rPr lang="ru-RU" sz="1800"/>
              <a:t>требуется отдельное описание сервиса.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588" indent="-1588" algn="just">
              <a:lnSpc>
                <a:spcPct val="90000"/>
              </a:lnSpc>
              <a:buFontTx/>
              <a:buNone/>
            </a:pPr>
            <a:r>
              <a:rPr lang="ru-RU" sz="2400"/>
              <a:t>«…понравился толпе простых незамороченных программистов. Этим ребятам нужно было простое и надежное средство обмена информацией между системами, они не хотели заморачиваться на такую хрень как красивый УРЛ, схема документа и прочие академизмы. Первое, что они хотели получить — простую работающую систему. 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REST</a:t>
            </a: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Рой Филдинг (2000г)</a:t>
            </a:r>
          </a:p>
          <a:p>
            <a:r>
              <a:rPr lang="ru-RU"/>
              <a:t>В самом протоколе HTTP уже есть ряд методов работы с объектами:</a:t>
            </a:r>
          </a:p>
          <a:p>
            <a:pPr lvl="2"/>
            <a:r>
              <a:rPr lang="ru-RU"/>
              <a:t>GET (получить),</a:t>
            </a:r>
          </a:p>
          <a:p>
            <a:pPr lvl="2"/>
            <a:r>
              <a:rPr lang="ru-RU"/>
              <a:t>POST (отправить/создать),</a:t>
            </a:r>
          </a:p>
          <a:p>
            <a:pPr lvl="2"/>
            <a:r>
              <a:rPr lang="ru-RU"/>
              <a:t>PUT (обновить),</a:t>
            </a:r>
          </a:p>
          <a:p>
            <a:pPr lvl="2"/>
            <a:r>
              <a:rPr lang="ru-RU"/>
              <a:t>DELETE (удалить)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/>
              <a:t>REST - </a:t>
            </a:r>
            <a:r>
              <a:rPr lang="ru-RU"/>
              <a:t>Representational State Transfer </a:t>
            </a:r>
            <a:endParaRPr lang="en-US"/>
          </a:p>
          <a:p>
            <a:pPr algn="just"/>
            <a:r>
              <a:rPr lang="ru-RU"/>
              <a:t>Это не протокол! Это стиль построения архитектуры приложения!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/>
              <a:t>Вместо</a:t>
            </a:r>
          </a:p>
          <a:p>
            <a:pPr>
              <a:buFontTx/>
              <a:buNone/>
            </a:pPr>
            <a:r>
              <a:rPr lang="ru-RU" sz="1500"/>
              <a:t>	</a:t>
            </a:r>
            <a:r>
              <a:rPr lang="ru-RU" sz="1600"/>
              <a:t>POST/api/object.php?object_id=445&amp;action=delete&amp;user_id=255&amp;auth_key=0Jf4tet5 HTTP/1.1 </a:t>
            </a:r>
          </a:p>
          <a:p>
            <a:r>
              <a:rPr lang="ru-RU"/>
              <a:t>Так:</a:t>
            </a:r>
          </a:p>
          <a:p>
            <a:pPr>
              <a:buFontTx/>
              <a:buNone/>
            </a:pPr>
            <a:r>
              <a:rPr lang="ru-RU"/>
              <a:t>	</a:t>
            </a:r>
            <a:r>
              <a:rPr lang="ru-RU" sz="1600"/>
              <a:t>DELETE /objects/445 HTTP/1.1 </a:t>
            </a:r>
          </a:p>
          <a:p>
            <a:r>
              <a:rPr lang="ru-RU"/>
              <a:t>Или</a:t>
            </a:r>
          </a:p>
          <a:p>
            <a:pPr>
              <a:buFontTx/>
              <a:buNone/>
            </a:pPr>
            <a:r>
              <a:rPr lang="ru-RU"/>
              <a:t>	</a:t>
            </a:r>
            <a:r>
              <a:rPr lang="ru-RU" sz="1600"/>
              <a:t>POST /objects/445 HTTP/1.1 </a:t>
            </a:r>
          </a:p>
          <a:p>
            <a:r>
              <a:rPr lang="ru-RU" sz="1600"/>
              <a:t>(при этом </a:t>
            </a:r>
            <a:r>
              <a:rPr lang="en-US" sz="1600"/>
              <a:t>delete </a:t>
            </a:r>
            <a:r>
              <a:rPr lang="ru-RU" sz="1600"/>
              <a:t>передается параметром)</a:t>
            </a:r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588" indent="-1588" algn="just">
              <a:buFontTx/>
              <a:buNone/>
            </a:pPr>
            <a:r>
              <a:rPr lang="ru-RU" sz="2400"/>
              <a:t>XML-RPC использует из HTTP-протокола только транспортную часть для передачи XML-ки запроса/ответа</a:t>
            </a:r>
          </a:p>
          <a:p>
            <a:pPr marL="1588" indent="-1588" algn="just">
              <a:buFontTx/>
              <a:buNone/>
            </a:pPr>
            <a:r>
              <a:rPr lang="ru-RU" sz="2400"/>
              <a:t>REST задействует HTTP по-полной: авторизационные заголовки, content-negotiation — предпочтения по формату, языку, кодировке и виду ответа, различные служебные заголовки, простая передача бинарных данных и т.п. Ошибки хорошо описываются кодами HTTP 4xx и 5xx.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Тело сообщения:</a:t>
            </a:r>
          </a:p>
          <a:p>
            <a:r>
              <a:rPr lang="ru-RU"/>
              <a:t>XML </a:t>
            </a:r>
          </a:p>
          <a:p>
            <a:r>
              <a:rPr lang="ru-RU"/>
              <a:t>JSON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178175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"firstName": "Иван",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"lastName": "Иванов",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"address":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    "streetAddress": "Московское ш., 101, кв.101",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    "city": "Ленинград",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    "postalCode": 101101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},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"phoneNumbers": [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    "812 123-1234",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    "916 123-4567"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}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51275" y="1700213"/>
            <a:ext cx="4752975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&lt;person&gt;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&lt;firstName&gt;Иван&lt;/firstName&gt;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&lt;lastName&gt;Иванов&lt;/lastName&gt;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&lt;address&gt;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 &lt;streetAddress&gt;Московское ш., 101, кв.101&lt;/streetAddress&gt;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 &lt;city&gt;Ленинград&lt;/city&gt;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 &lt;postalCode&gt;101101&lt;/postalCode&gt;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&lt;/address&gt;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&lt;phoneNumbers&gt;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 &lt;phoneNumber&gt;812 123-1234&lt;/phoneNumber&gt;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 &lt;phoneNumber&gt;916 123-4567&lt;/phoneNumber&gt;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&lt;/phoneNumbers&gt;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&lt;/person&gt;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ru-RU" b="1"/>
              <a:t>+ :</a:t>
            </a:r>
            <a:r>
              <a:rPr lang="ru-RU"/>
              <a:t> гибкость, простота, скорость обработки (особенно важно для крупных сайтов), органичность протоколу, мультиформатность, компактность.</a:t>
            </a:r>
            <a:br>
              <a:rPr lang="ru-RU"/>
            </a:br>
            <a:r>
              <a:rPr lang="ru-RU" b="1"/>
              <a:t>— :</a:t>
            </a:r>
            <a:r>
              <a:rPr lang="ru-RU"/>
              <a:t> отсутствие строго контроля данных, из практических соображений приходится выходить за рамки идеальной модели.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SOAP</a:t>
            </a: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SOAP — Simple Object Access Protocol </a:t>
            </a:r>
            <a:endParaRPr lang="en-US"/>
          </a:p>
          <a:p>
            <a:r>
              <a:rPr lang="en-US"/>
              <a:t>Microsoft )</a:t>
            </a:r>
          </a:p>
          <a:p>
            <a:r>
              <a:rPr lang="en-US"/>
              <a:t>2003</a:t>
            </a:r>
          </a:p>
          <a:p>
            <a:r>
              <a:rPr lang="ru-RU"/>
              <a:t>Наследник </a:t>
            </a:r>
            <a:r>
              <a:rPr lang="en-US"/>
              <a:t>XML-RPC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Терминология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b="1"/>
              <a:t>Спуфинг</a:t>
            </a:r>
            <a:r>
              <a:rPr lang="en-US" b="1"/>
              <a:t> </a:t>
            </a:r>
            <a:r>
              <a:rPr lang="en-US"/>
              <a:t>(</a:t>
            </a:r>
            <a:r>
              <a:rPr lang="ru-RU" i="1"/>
              <a:t>spoof</a:t>
            </a:r>
            <a:r>
              <a:rPr lang="ru-RU"/>
              <a:t> — мистификация</a:t>
            </a:r>
            <a:r>
              <a:rPr lang="en-US"/>
              <a:t>) - </a:t>
            </a:r>
            <a:r>
              <a:rPr lang="ru-RU"/>
              <a:t>вид атаки, заключающийся в использовании чужого адреса с целью обмана системы безопасности. Также применяется для сокрытия истинного адреса атакующего.</a:t>
            </a:r>
            <a:endParaRPr lang="ru-RU" b="1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2713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/>
              <a:t>Запрос: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&lt;soapenv:Envelope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    xmlns:soapenv="http://schemas.xmlsoap.org/soap/envelope/"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    xmlns:xsi="http://www.w3.org/2001/XMLSchema-instance"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    xsi:schemaLocation="http://schemas.xmlsoap.org/soap/envelope/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                        schemas.xmlsoap.org/soap/envelope/"&gt;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  &lt;soapenv:Body&gt;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    &lt;req:echo xmlns:req="http://localhost:8080/axis2/services/MyService/"&gt;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      &lt;req:category&gt;classifieds&lt;/req:category&gt;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    &lt;/req:echo&gt;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  &lt;/soapenv:Body&gt;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&lt;/soapenv:Envelope&gt;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Ответ: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&lt;soapenv:Envelope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xmlns:soapenv="http://schemas.xmlsoap.org/soap/envelope/"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xmlns:wsa="http://schemas.xmlsoap.org/ws/2004/08/addressing"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xmlns:xsi="http://www.w3.org/2001/XMLSchema-instance"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xsi:schemaLocation="http://schemas.xmlsoap.org/soap/envelope/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                    schemas.xmlsoap.org/soap/envelope/"&gt;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&lt;soapenv:Header&gt;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&lt;wsa:ReplyTo&gt;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  &lt;wsa:Address&gt;schemas.xmlsoap.org/ws/2004/08/addressing/role/anonymous&lt;/wsa:Address&gt;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&lt;/wsa:ReplyTo&gt;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&lt;wsa:From&gt;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  &lt;wsa:Address&gt;localhost:8080/axis2/services/MyService&lt;/wsa:Address&gt;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&lt;/wsa:From&gt;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&lt;wsa:MessageID&gt;ECE5B3F187F29D28BC11433905662036&lt;/wsa:MessageID&gt;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&lt;/soapenv:Header&gt;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&lt;soapenv:Body&gt;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&lt;req:echo xmlns:req="http://localhost:8080/axis2/services/MyService/"&gt;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  &lt;req:category&gt;classifieds&lt;/req:category&gt;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  &lt;/req:echo&gt;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  &lt;/soapenv:Body&gt;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/>
              <a:t>    &lt;/soapenv:Envelope&gt;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JAX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EE</a:t>
            </a:r>
          </a:p>
          <a:p>
            <a:r>
              <a:rPr lang="en-US" dirty="0" smtClean="0"/>
              <a:t>Java API for XML ….</a:t>
            </a:r>
          </a:p>
          <a:p>
            <a:endParaRPr lang="en-US" dirty="0"/>
          </a:p>
          <a:p>
            <a:r>
              <a:rPr lang="en-US" dirty="0"/>
              <a:t>JAX-WS (Java API for XML Web </a:t>
            </a:r>
            <a:r>
              <a:rPr lang="en-US" dirty="0" smtClean="0"/>
              <a:t>Services)</a:t>
            </a:r>
          </a:p>
          <a:p>
            <a:r>
              <a:rPr lang="en-US" dirty="0"/>
              <a:t>JAX-RS (Java API for </a:t>
            </a:r>
            <a:r>
              <a:rPr lang="en-US" dirty="0" err="1"/>
              <a:t>RESTful</a:t>
            </a:r>
            <a:r>
              <a:rPr lang="en-US" dirty="0"/>
              <a:t> Web </a:t>
            </a:r>
            <a:r>
              <a:rPr lang="en-US" dirty="0" smtClean="0"/>
              <a:t>Services)</a:t>
            </a:r>
          </a:p>
          <a:p>
            <a:r>
              <a:rPr lang="en-US" dirty="0"/>
              <a:t>JAXB (Java Architecture for XML </a:t>
            </a:r>
            <a:r>
              <a:rPr lang="en-US" dirty="0" smtClean="0"/>
              <a:t>Binding)</a:t>
            </a:r>
          </a:p>
          <a:p>
            <a:r>
              <a:rPr lang="en-US" dirty="0"/>
              <a:t>JAX-RPC (Java API for XML-based </a:t>
            </a:r>
            <a:r>
              <a:rPr lang="en-US" dirty="0" smtClean="0"/>
              <a:t>RPC)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425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JAX-RS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JAX-RS provides some annotations to aid in mapping a resource class </a:t>
            </a:r>
            <a:r>
              <a:rPr lang="en-US" dirty="0" smtClean="0"/>
              <a:t>as </a:t>
            </a:r>
            <a:r>
              <a:rPr lang="en-US" dirty="0"/>
              <a:t>a web resource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@Path specifies the relative path for a resource class or method.</a:t>
            </a:r>
          </a:p>
          <a:p>
            <a:pPr marL="0" indent="0">
              <a:buNone/>
            </a:pPr>
            <a:r>
              <a:rPr lang="en-US" dirty="0"/>
              <a:t>@GET, @PUT, @POST, @DELETE and @HEAD specify the HTTP request type of a resource.</a:t>
            </a:r>
          </a:p>
          <a:p>
            <a:pPr marL="0" indent="0">
              <a:buNone/>
            </a:pPr>
            <a:r>
              <a:rPr lang="en-US" dirty="0"/>
              <a:t>@Produces specifies the response Internet media types (used for content negotiation).</a:t>
            </a:r>
          </a:p>
          <a:p>
            <a:pPr marL="0" indent="0">
              <a:buNone/>
            </a:pPr>
            <a:r>
              <a:rPr lang="en-US" dirty="0"/>
              <a:t>@Consumes specifies the accepted request Internet media types.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2336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Jersey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Основные классы </a:t>
            </a:r>
            <a:r>
              <a:rPr lang="en-US" dirty="0" smtClean="0"/>
              <a:t>javax.ws.rs</a:t>
            </a:r>
            <a:r>
              <a:rPr lang="ru-RU" dirty="0" smtClean="0"/>
              <a:t>.*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17725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7675350" cy="612068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Lucida Console" panose="020B0609040504020204" pitchFamily="49" charset="0"/>
              </a:rPr>
              <a:t>package </a:t>
            </a:r>
            <a:r>
              <a:rPr lang="en-US" dirty="0" err="1" smtClean="0">
                <a:latin typeface="Lucida Console" panose="020B0609040504020204" pitchFamily="49" charset="0"/>
              </a:rPr>
              <a:t>ru.spbau.antonk.jersey.first</a:t>
            </a:r>
            <a:r>
              <a:rPr lang="en-US" dirty="0" smtClean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Lucida Console" panose="020B0609040504020204" pitchFamily="49" charset="0"/>
              </a:rPr>
              <a:t>import </a:t>
            </a:r>
            <a:r>
              <a:rPr lang="en-US" dirty="0" err="1">
                <a:latin typeface="Lucida Console" panose="020B0609040504020204" pitchFamily="49" charset="0"/>
              </a:rPr>
              <a:t>javax.ws.rs.GET</a:t>
            </a:r>
            <a:r>
              <a:rPr lang="en-US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import </a:t>
            </a:r>
            <a:r>
              <a:rPr lang="en-US" dirty="0" err="1">
                <a:latin typeface="Lucida Console" panose="020B0609040504020204" pitchFamily="49" charset="0"/>
              </a:rPr>
              <a:t>javax.ws.rs.Path</a:t>
            </a:r>
            <a:r>
              <a:rPr lang="en-US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import </a:t>
            </a:r>
            <a:r>
              <a:rPr lang="en-US" dirty="0" err="1">
                <a:latin typeface="Lucida Console" panose="020B0609040504020204" pitchFamily="49" charset="0"/>
              </a:rPr>
              <a:t>javax.ws.rs.Produces</a:t>
            </a:r>
            <a:r>
              <a:rPr lang="en-US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import </a:t>
            </a:r>
            <a:r>
              <a:rPr lang="en-US" dirty="0" err="1">
                <a:latin typeface="Lucida Console" panose="020B0609040504020204" pitchFamily="49" charset="0"/>
              </a:rPr>
              <a:t>javax.ws.rs.core.MediaType</a:t>
            </a:r>
            <a:r>
              <a:rPr lang="en-US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Lucida Console" panose="020B0609040504020204" pitchFamily="49" charset="0"/>
              </a:rPr>
              <a:t>//</a:t>
            </a:r>
            <a:r>
              <a:rPr lang="en-US" dirty="0">
                <a:latin typeface="Lucida Console" panose="020B0609040504020204" pitchFamily="49" charset="0"/>
              </a:rPr>
              <a:t>Sets the path to base URL + /hello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@Path("/hello")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public class Hello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// This method is called if TEXT_PLAIN is request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@GET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@Produces(</a:t>
            </a:r>
            <a:r>
              <a:rPr lang="en-US" dirty="0" err="1">
                <a:latin typeface="Lucida Console" panose="020B0609040504020204" pitchFamily="49" charset="0"/>
              </a:rPr>
              <a:t>MediaType.TEXT_PLAIN</a:t>
            </a:r>
            <a:r>
              <a:rPr lang="en-US" dirty="0">
                <a:latin typeface="Lucida Console" panose="020B06090405040202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public String </a:t>
            </a:r>
            <a:r>
              <a:rPr lang="en-US" dirty="0" err="1">
                <a:latin typeface="Lucida Console" panose="020B0609040504020204" pitchFamily="49" charset="0"/>
              </a:rPr>
              <a:t>sayPlainTextHello</a:t>
            </a:r>
            <a:r>
              <a:rPr lang="en-US" dirty="0">
                <a:latin typeface="Lucida Console" panose="020B0609040504020204" pitchFamily="49" charset="0"/>
              </a:rPr>
              <a:t>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  return "Hello Jersey";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// This method is called if XML is request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@GET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@Produces(</a:t>
            </a:r>
            <a:r>
              <a:rPr lang="en-US" dirty="0" err="1">
                <a:latin typeface="Lucida Console" panose="020B0609040504020204" pitchFamily="49" charset="0"/>
              </a:rPr>
              <a:t>MediaType.TEXT_XML</a:t>
            </a:r>
            <a:r>
              <a:rPr lang="en-US" dirty="0">
                <a:latin typeface="Lucida Console" panose="020B06090405040202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public String </a:t>
            </a:r>
            <a:r>
              <a:rPr lang="en-US" dirty="0" err="1">
                <a:latin typeface="Lucida Console" panose="020B0609040504020204" pitchFamily="49" charset="0"/>
              </a:rPr>
              <a:t>sayXMLHello</a:t>
            </a:r>
            <a:r>
              <a:rPr lang="en-US" dirty="0">
                <a:latin typeface="Lucida Console" panose="020B0609040504020204" pitchFamily="49" charset="0"/>
              </a:rPr>
              <a:t>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  return "&lt;?xml version=\"1.0\"?&gt;" + "&lt;hello&gt; Hello Jersey" + "&lt;/hello&gt;";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// This method is called if HTML is request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@GET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@Produces(</a:t>
            </a:r>
            <a:r>
              <a:rPr lang="en-US" dirty="0" err="1">
                <a:latin typeface="Lucida Console" panose="020B0609040504020204" pitchFamily="49" charset="0"/>
              </a:rPr>
              <a:t>MediaType.TEXT_HTML</a:t>
            </a:r>
            <a:r>
              <a:rPr lang="en-US" dirty="0">
                <a:latin typeface="Lucida Console" panose="020B06090405040202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public String </a:t>
            </a:r>
            <a:r>
              <a:rPr lang="en-US" dirty="0" err="1">
                <a:latin typeface="Lucida Console" panose="020B0609040504020204" pitchFamily="49" charset="0"/>
              </a:rPr>
              <a:t>sayHtmlHello</a:t>
            </a:r>
            <a:r>
              <a:rPr lang="en-US" dirty="0">
                <a:latin typeface="Lucida Console" panose="020B0609040504020204" pitchFamily="49" charset="0"/>
              </a:rPr>
              <a:t>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  return "&lt;html&gt; " + "&lt;title&gt;" + "Hello Jersey" + "&lt;/title&gt;"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      + "&lt;body&gt;&lt;h1&gt;" + "Hello Jersey" + "&lt;/body&gt;&lt;/h1&gt;" + "&lt;/html&gt; 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} </a:t>
            </a:r>
            <a:endParaRPr lang="ru-RU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59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web.xml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&lt;?xml version="1.0" encoding="UTF-8"?&gt;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&lt;web-app </a:t>
            </a:r>
            <a:r>
              <a:rPr lang="en-US" dirty="0" err="1">
                <a:latin typeface="Lucida Console" panose="020B0609040504020204" pitchFamily="49" charset="0"/>
              </a:rPr>
              <a:t>xmlns:xsi</a:t>
            </a:r>
            <a:r>
              <a:rPr lang="en-US" dirty="0">
                <a:latin typeface="Lucida Console" panose="020B0609040504020204" pitchFamily="49" charset="0"/>
              </a:rPr>
              <a:t>="http://www.w3.org/2001/XMLSchema-instance" </a:t>
            </a:r>
            <a:r>
              <a:rPr lang="en-US" dirty="0" err="1">
                <a:latin typeface="Lucida Console" panose="020B0609040504020204" pitchFamily="49" charset="0"/>
              </a:rPr>
              <a:t>xmlns</a:t>
            </a:r>
            <a:r>
              <a:rPr lang="en-US" dirty="0">
                <a:latin typeface="Lucida Console" panose="020B0609040504020204" pitchFamily="49" charset="0"/>
              </a:rPr>
              <a:t>="http://java.sun.com/xml/ns/</a:t>
            </a:r>
            <a:r>
              <a:rPr lang="en-US" dirty="0" err="1">
                <a:latin typeface="Lucida Console" panose="020B0609040504020204" pitchFamily="49" charset="0"/>
              </a:rPr>
              <a:t>javaee</a:t>
            </a:r>
            <a:r>
              <a:rPr lang="en-US" dirty="0">
                <a:latin typeface="Lucida Console" panose="020B0609040504020204" pitchFamily="49" charset="0"/>
              </a:rPr>
              <a:t>" </a:t>
            </a:r>
            <a:r>
              <a:rPr lang="en-US" dirty="0" err="1">
                <a:latin typeface="Lucida Console" panose="020B0609040504020204" pitchFamily="49" charset="0"/>
              </a:rPr>
              <a:t>xmlns:web</a:t>
            </a:r>
            <a:r>
              <a:rPr lang="en-US" dirty="0">
                <a:latin typeface="Lucida Console" panose="020B0609040504020204" pitchFamily="49" charset="0"/>
              </a:rPr>
              <a:t>="http://java.sun.com/xml/ns/</a:t>
            </a:r>
            <a:r>
              <a:rPr lang="en-US" dirty="0" err="1">
                <a:latin typeface="Lucida Console" panose="020B0609040504020204" pitchFamily="49" charset="0"/>
              </a:rPr>
              <a:t>javaee</a:t>
            </a:r>
            <a:r>
              <a:rPr lang="en-US" dirty="0">
                <a:latin typeface="Lucida Console" panose="020B0609040504020204" pitchFamily="49" charset="0"/>
              </a:rPr>
              <a:t>/web-app_2_5.xsd" </a:t>
            </a:r>
            <a:r>
              <a:rPr lang="en-US" dirty="0" err="1">
                <a:latin typeface="Lucida Console" panose="020B0609040504020204" pitchFamily="49" charset="0"/>
              </a:rPr>
              <a:t>xsi:schemaLocation</a:t>
            </a:r>
            <a:r>
              <a:rPr lang="en-US" dirty="0">
                <a:latin typeface="Lucida Console" panose="020B0609040504020204" pitchFamily="49" charset="0"/>
              </a:rPr>
              <a:t>="http://java.sun.com/xml/ns/</a:t>
            </a:r>
            <a:r>
              <a:rPr lang="en-US" dirty="0" err="1">
                <a:latin typeface="Lucida Console" panose="020B0609040504020204" pitchFamily="49" charset="0"/>
              </a:rPr>
              <a:t>javaee</a:t>
            </a:r>
            <a:r>
              <a:rPr lang="en-US" dirty="0">
                <a:latin typeface="Lucida Console" panose="020B0609040504020204" pitchFamily="49" charset="0"/>
              </a:rPr>
              <a:t> http://java.sun.com/xml/ns/javaee/web-app_2_5.xsd" id="</a:t>
            </a:r>
            <a:r>
              <a:rPr lang="en-US" dirty="0" err="1">
                <a:latin typeface="Lucida Console" panose="020B0609040504020204" pitchFamily="49" charset="0"/>
              </a:rPr>
              <a:t>WebApp_ID</a:t>
            </a:r>
            <a:r>
              <a:rPr lang="en-US" dirty="0">
                <a:latin typeface="Lucida Console" panose="020B0609040504020204" pitchFamily="49" charset="0"/>
              </a:rPr>
              <a:t>" version="2.5"&gt;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&lt;display-name&gt;</a:t>
            </a:r>
            <a:r>
              <a:rPr lang="en-US" dirty="0" err="1">
                <a:latin typeface="Lucida Console" panose="020B0609040504020204" pitchFamily="49" charset="0"/>
              </a:rPr>
              <a:t>de.vogella.jersey.first</a:t>
            </a:r>
            <a:r>
              <a:rPr lang="en-US" dirty="0">
                <a:latin typeface="Lucida Console" panose="020B0609040504020204" pitchFamily="49" charset="0"/>
              </a:rPr>
              <a:t>&lt;/display-name&gt;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&lt;servlet&gt;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  &lt;servlet-name&gt;Jersey REST Service&lt;/servlet-name&gt;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  &lt;servlet-class&gt;</a:t>
            </a:r>
            <a:r>
              <a:rPr lang="en-US" dirty="0" err="1">
                <a:latin typeface="Lucida Console" panose="020B0609040504020204" pitchFamily="49" charset="0"/>
              </a:rPr>
              <a:t>com.sun.jersey.spi.container.servlet.ServletContainer</a:t>
            </a:r>
            <a:r>
              <a:rPr lang="en-US" dirty="0">
                <a:latin typeface="Lucida Console" panose="020B0609040504020204" pitchFamily="49" charset="0"/>
              </a:rPr>
              <a:t>&lt;/servlet-class&gt;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  &lt;</a:t>
            </a:r>
            <a:r>
              <a:rPr lang="en-US" dirty="0" err="1">
                <a:latin typeface="Lucida Console" panose="020B0609040504020204" pitchFamily="49" charset="0"/>
              </a:rPr>
              <a:t>init-param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    &lt;</a:t>
            </a:r>
            <a:r>
              <a:rPr lang="en-US" dirty="0" err="1">
                <a:latin typeface="Lucida Console" panose="020B0609040504020204" pitchFamily="49" charset="0"/>
              </a:rPr>
              <a:t>param</a:t>
            </a:r>
            <a:r>
              <a:rPr lang="en-US" dirty="0">
                <a:latin typeface="Lucida Console" panose="020B0609040504020204" pitchFamily="49" charset="0"/>
              </a:rPr>
              <a:t>-name&gt;</a:t>
            </a:r>
            <a:r>
              <a:rPr lang="en-US" dirty="0" err="1">
                <a:latin typeface="Lucida Console" panose="020B0609040504020204" pitchFamily="49" charset="0"/>
              </a:rPr>
              <a:t>com.sun.jersey.config.property.packages</a:t>
            </a:r>
            <a:r>
              <a:rPr lang="en-US" dirty="0">
                <a:latin typeface="Lucida Console" panose="020B0609040504020204" pitchFamily="49" charset="0"/>
              </a:rPr>
              <a:t>&lt;/</a:t>
            </a:r>
            <a:r>
              <a:rPr lang="en-US" dirty="0" err="1">
                <a:latin typeface="Lucida Console" panose="020B0609040504020204" pitchFamily="49" charset="0"/>
              </a:rPr>
              <a:t>param</a:t>
            </a:r>
            <a:r>
              <a:rPr lang="en-US" dirty="0">
                <a:latin typeface="Lucida Console" panose="020B0609040504020204" pitchFamily="49" charset="0"/>
              </a:rPr>
              <a:t>-name&gt;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    &lt;</a:t>
            </a:r>
            <a:r>
              <a:rPr lang="en-US" dirty="0" err="1" smtClean="0">
                <a:latin typeface="Lucida Console" panose="020B0609040504020204" pitchFamily="49" charset="0"/>
              </a:rPr>
              <a:t>param</a:t>
            </a:r>
            <a:r>
              <a:rPr lang="en-US" dirty="0" smtClean="0">
                <a:latin typeface="Lucida Console" panose="020B0609040504020204" pitchFamily="49" charset="0"/>
              </a:rPr>
              <a:t>-value&gt;</a:t>
            </a:r>
            <a:r>
              <a:rPr lang="en-US" dirty="0" err="1" smtClean="0">
                <a:latin typeface="Lucida Console" panose="020B0609040504020204" pitchFamily="49" charset="0"/>
              </a:rPr>
              <a:t>ru.spbau.antonk.jersey.first</a:t>
            </a:r>
            <a:r>
              <a:rPr lang="en-US" dirty="0" smtClean="0">
                <a:latin typeface="Lucida Console" panose="020B0609040504020204" pitchFamily="49" charset="0"/>
              </a:rPr>
              <a:t>&lt;/</a:t>
            </a:r>
            <a:r>
              <a:rPr lang="en-US" dirty="0" err="1">
                <a:latin typeface="Lucida Console" panose="020B0609040504020204" pitchFamily="49" charset="0"/>
              </a:rPr>
              <a:t>param</a:t>
            </a:r>
            <a:r>
              <a:rPr lang="en-US" dirty="0">
                <a:latin typeface="Lucida Console" panose="020B0609040504020204" pitchFamily="49" charset="0"/>
              </a:rPr>
              <a:t>-value&gt;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  &lt;/</a:t>
            </a:r>
            <a:r>
              <a:rPr lang="en-US" dirty="0" err="1">
                <a:latin typeface="Lucida Console" panose="020B0609040504020204" pitchFamily="49" charset="0"/>
              </a:rPr>
              <a:t>init-param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  &lt;load-on-startup&gt;1&lt;/load-on-startup&gt;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&lt;/servlet&gt;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&lt;servlet-mapping&gt;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  &lt;servlet-name&gt;Jersey REST Service&lt;/servlet-name&gt;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  &lt;</a:t>
            </a:r>
            <a:r>
              <a:rPr lang="en-US" dirty="0" err="1">
                <a:latin typeface="Lucida Console" panose="020B0609040504020204" pitchFamily="49" charset="0"/>
              </a:rPr>
              <a:t>url</a:t>
            </a:r>
            <a:r>
              <a:rPr lang="en-US" dirty="0">
                <a:latin typeface="Lucida Console" panose="020B0609040504020204" pitchFamily="49" charset="0"/>
              </a:rPr>
              <a:t>-pattern&gt;/rest/*&lt;/</a:t>
            </a:r>
            <a:r>
              <a:rPr lang="en-US" dirty="0" err="1">
                <a:latin typeface="Lucida Console" panose="020B0609040504020204" pitchFamily="49" charset="0"/>
              </a:rPr>
              <a:t>url</a:t>
            </a:r>
            <a:r>
              <a:rPr lang="en-US" dirty="0">
                <a:latin typeface="Lucida Console" panose="020B0609040504020204" pitchFamily="49" charset="0"/>
              </a:rPr>
              <a:t>-pattern&gt;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  &lt;/servlet-mapping&gt;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&lt;/web-app&gt; </a:t>
            </a:r>
            <a:endParaRPr lang="ru-RU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1128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Создать </a:t>
            </a:r>
            <a:r>
              <a:rPr lang="en-US" dirty="0" err="1" smtClean="0"/>
              <a:t>RESTful</a:t>
            </a:r>
            <a:r>
              <a:rPr lang="en-US" dirty="0" smtClean="0"/>
              <a:t> </a:t>
            </a:r>
            <a:r>
              <a:rPr lang="ru-RU" dirty="0" smtClean="0"/>
              <a:t>сервис, который предоставляет доступ к неким данным (курс валют, прогноз погоды, результаты матчей…)</a:t>
            </a:r>
          </a:p>
          <a:p>
            <a:r>
              <a:rPr lang="ru-RU" dirty="0" smtClean="0"/>
              <a:t>Должны поддерживаться «задания». Описание некого набора параметров, по которым выдается результат (например, для результатов матчей – название Команды и период). Задание создается методом </a:t>
            </a:r>
            <a:r>
              <a:rPr lang="en-US" dirty="0" smtClean="0"/>
              <a:t>PUT. POST </a:t>
            </a:r>
            <a:r>
              <a:rPr lang="ru-RU" dirty="0" smtClean="0"/>
              <a:t>– для обновления. </a:t>
            </a:r>
            <a:r>
              <a:rPr lang="en-US" dirty="0" smtClean="0"/>
              <a:t>DELETE </a:t>
            </a:r>
            <a:r>
              <a:rPr lang="ru-RU" dirty="0" smtClean="0"/>
              <a:t>– для удаления. У каждого задания есть </a:t>
            </a:r>
            <a:r>
              <a:rPr lang="en-US" dirty="0" smtClean="0"/>
              <a:t>id.</a:t>
            </a:r>
            <a:endParaRPr lang="ru-RU" dirty="0" smtClean="0"/>
          </a:p>
          <a:p>
            <a:r>
              <a:rPr lang="ru-RU" dirty="0" smtClean="0"/>
              <a:t>При этом должны поддерживаться разные типы клиентов (различия по типу содержимого) – </a:t>
            </a:r>
            <a:r>
              <a:rPr lang="en-US" dirty="0" smtClean="0"/>
              <a:t>html</a:t>
            </a:r>
            <a:r>
              <a:rPr lang="ru-RU" dirty="0" smtClean="0"/>
              <a:t>, </a:t>
            </a:r>
            <a:r>
              <a:rPr lang="en-US" dirty="0" smtClean="0"/>
              <a:t>JSON, txt, XML</a:t>
            </a:r>
            <a:r>
              <a:rPr lang="ru-RU" dirty="0" smtClean="0"/>
              <a:t>. При запросе из браузера должны </a:t>
            </a:r>
            <a:r>
              <a:rPr lang="ru-RU" dirty="0" err="1" smtClean="0"/>
              <a:t>должны</a:t>
            </a:r>
            <a:r>
              <a:rPr lang="ru-RU" dirty="0" smtClean="0"/>
              <a:t> отображаться таблицы, картинки.</a:t>
            </a:r>
            <a:endParaRPr lang="en-US" dirty="0" smtClean="0"/>
          </a:p>
          <a:p>
            <a:r>
              <a:rPr lang="ru-RU" dirty="0" smtClean="0"/>
              <a:t>В базе данных должна сохраняться статистика (для выдачи средних значений) и история запросов.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5334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почитать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http://www.vogella.com/articles/REST/article.html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945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Терминология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b="1"/>
              <a:t>Сниффинг </a:t>
            </a:r>
            <a:r>
              <a:rPr lang="ru-RU"/>
              <a:t>(</a:t>
            </a:r>
            <a:r>
              <a:rPr lang="en-US" i="1"/>
              <a:t>sniff</a:t>
            </a:r>
            <a:r>
              <a:rPr lang="en-US"/>
              <a:t> - </a:t>
            </a:r>
            <a:r>
              <a:rPr lang="ru-RU"/>
              <a:t>нюхать) - анализ трафика, предназначенный для перехвата и последующего анализа сетевого трафика, предназначенного для других узлов. </a:t>
            </a:r>
          </a:p>
        </p:txBody>
      </p:sp>
    </p:spTree>
    <p:extLst>
      <p:ext uri="{BB962C8B-B14F-4D97-AF65-F5344CB8AC3E}">
        <p14:creationId xmlns:p14="http://schemas.microsoft.com/office/powerpoint/2010/main" val="2963659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DoS/DDoS</a:t>
            </a: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Случайный: Хабраэффект</a:t>
            </a:r>
          </a:p>
          <a:p>
            <a:r>
              <a:rPr lang="ru-RU"/>
              <a:t>Встроенные по ошибке:</a:t>
            </a:r>
          </a:p>
          <a:p>
            <a:pPr lvl="1"/>
            <a:r>
              <a:rPr lang="ru-RU"/>
              <a:t>Недостаточная проверка данных</a:t>
            </a:r>
          </a:p>
          <a:p>
            <a:pPr lvl="1"/>
            <a:r>
              <a:rPr lang="ru-RU"/>
              <a:t>Ошибки в коде при превышении нагрузки</a:t>
            </a:r>
          </a:p>
          <a:p>
            <a:r>
              <a:rPr lang="ru-RU"/>
              <a:t>Злонамеренный:</a:t>
            </a:r>
          </a:p>
          <a:p>
            <a:pPr lvl="1"/>
            <a:r>
              <a:rPr lang="ru-RU"/>
              <a:t>Флуд</a:t>
            </a:r>
          </a:p>
          <a:p>
            <a:pPr lvl="1"/>
            <a:r>
              <a:rPr lang="ru-RU"/>
              <a:t>Атаки второго рода – попытка получить ложное срабатывание системы защиты</a:t>
            </a:r>
          </a:p>
        </p:txBody>
      </p:sp>
    </p:spTree>
    <p:extLst>
      <p:ext uri="{BB962C8B-B14F-4D97-AF65-F5344CB8AC3E}">
        <p14:creationId xmlns:p14="http://schemas.microsoft.com/office/powerpoint/2010/main" val="804218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DoS/DDoS</a:t>
            </a: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Ping o’ Death</a:t>
            </a:r>
            <a:r>
              <a:rPr lang="ru-RU" sz="2800"/>
              <a:t> – </a:t>
            </a:r>
            <a:r>
              <a:rPr lang="en-US" sz="2800"/>
              <a:t>ping </a:t>
            </a:r>
            <a:r>
              <a:rPr lang="ru-RU" sz="2800"/>
              <a:t>более 65507 байтов</a:t>
            </a:r>
            <a:endParaRPr lang="en-US" sz="2800"/>
          </a:p>
          <a:p>
            <a:r>
              <a:rPr lang="ru-RU" sz="2800"/>
              <a:t>Fragmentation Attack (Teardrop)</a:t>
            </a:r>
            <a:r>
              <a:rPr lang="en-US" sz="2800"/>
              <a:t> – IP </a:t>
            </a:r>
            <a:r>
              <a:rPr lang="ru-RU" sz="2800"/>
              <a:t>пакеты неправильной длины</a:t>
            </a:r>
          </a:p>
          <a:p>
            <a:r>
              <a:rPr lang="en-US" sz="2800"/>
              <a:t>SYN-Flooding – </a:t>
            </a:r>
            <a:r>
              <a:rPr lang="ru-RU" sz="2800"/>
              <a:t>большое количество запросов на открытие соединения</a:t>
            </a:r>
          </a:p>
          <a:p>
            <a:r>
              <a:rPr lang="en-US" sz="2800"/>
              <a:t>UDP-Flood</a:t>
            </a:r>
          </a:p>
          <a:p>
            <a:r>
              <a:rPr lang="en-US" sz="2800"/>
              <a:t>ICMP SMURF Attack</a:t>
            </a:r>
          </a:p>
          <a:p>
            <a:r>
              <a:rPr lang="en-US" sz="2800"/>
              <a:t>AppFlood - </a:t>
            </a:r>
            <a:r>
              <a:rPr lang="ru-RU" sz="2800"/>
              <a:t>GET /index.php?search=&lt;</a:t>
            </a:r>
            <a:r>
              <a:rPr lang="en-US" sz="2800"/>
              <a:t>randstr&gt;</a:t>
            </a:r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908280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Sniffer &amp; Spoofing</a:t>
            </a:r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/>
              <a:t>Sniffer</a:t>
            </a: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Хаб –</a:t>
            </a:r>
            <a:r>
              <a:rPr lang="en-US"/>
              <a:t>&gt; </a:t>
            </a:r>
            <a:r>
              <a:rPr lang="ru-RU"/>
              <a:t>коммутатор, свитч</a:t>
            </a:r>
          </a:p>
          <a:p>
            <a:pPr>
              <a:lnSpc>
                <a:spcPct val="90000"/>
              </a:lnSpc>
            </a:pPr>
            <a:r>
              <a:rPr lang="ru-RU"/>
              <a:t>Подключение сниффера в разрыв или бесконтактное подключение.</a:t>
            </a:r>
          </a:p>
          <a:p>
            <a:pPr>
              <a:lnSpc>
                <a:spcPct val="90000"/>
              </a:lnSpc>
            </a:pPr>
            <a:r>
              <a:rPr lang="ru-RU"/>
              <a:t>Через </a:t>
            </a:r>
            <a:r>
              <a:rPr lang="en-US"/>
              <a:t>MAC-spoofing,</a:t>
            </a:r>
            <a:r>
              <a:rPr lang="ru-RU"/>
              <a:t> </a:t>
            </a:r>
            <a:r>
              <a:rPr lang="en-US"/>
              <a:t>ARP-spoofing </a:t>
            </a:r>
            <a:r>
              <a:rPr lang="ru-RU"/>
              <a:t>или</a:t>
            </a:r>
            <a:r>
              <a:rPr lang="en-US"/>
              <a:t> IP-spoofing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/>
              <a:t>Spoofing</a:t>
            </a:r>
          </a:p>
          <a:p>
            <a:pPr>
              <a:lnSpc>
                <a:spcPct val="90000"/>
              </a:lnSpc>
            </a:pPr>
            <a:r>
              <a:rPr lang="ru-RU"/>
              <a:t>Права доступа по сети…</a:t>
            </a:r>
          </a:p>
        </p:txBody>
      </p:sp>
    </p:spTree>
    <p:extLst>
      <p:ext uri="{BB962C8B-B14F-4D97-AF65-F5344CB8AC3E}">
        <p14:creationId xmlns:p14="http://schemas.microsoft.com/office/powerpoint/2010/main" val="268609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Переполнение буфера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b="1"/>
              <a:t>void process(char*str)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b="1"/>
              <a:t>{</a:t>
            </a:r>
            <a:br>
              <a:rPr lang="ru-RU" b="1"/>
            </a:br>
            <a:r>
              <a:rPr lang="ru-RU" b="1"/>
              <a:t>char </a:t>
            </a:r>
            <a:r>
              <a:rPr lang="en-US" b="1"/>
              <a:t>small_string</a:t>
            </a:r>
            <a:r>
              <a:rPr lang="ru-RU" b="1"/>
              <a:t>[256];</a:t>
            </a:r>
            <a:br>
              <a:rPr lang="ru-RU" b="1"/>
            </a:br>
            <a:r>
              <a:rPr lang="ru-RU" b="1"/>
              <a:t>strcpy(</a:t>
            </a:r>
            <a:r>
              <a:rPr lang="en-US" b="1"/>
              <a:t>small_string</a:t>
            </a:r>
            <a:r>
              <a:rPr lang="ru-RU" b="1"/>
              <a:t>, str);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b="1"/>
              <a:t>}</a:t>
            </a:r>
            <a:r>
              <a:rPr lang="ru-R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054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Переполнение буфера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29" t="7149" r="2106" b="75999"/>
          <a:stretch>
            <a:fillRect/>
          </a:stretch>
        </p:blipFill>
        <p:spPr>
          <a:xfrm>
            <a:off x="828675" y="1628775"/>
            <a:ext cx="7488238" cy="1296988"/>
          </a:xfrm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623"/>
          <a:stretch>
            <a:fillRect/>
          </a:stretch>
        </p:blipFill>
        <p:spPr bwMode="auto">
          <a:xfrm>
            <a:off x="515938" y="3357563"/>
            <a:ext cx="8159750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77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лубина">
  <a:themeElements>
    <a:clrScheme name="Глубина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Глубина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уби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Глубина</Template>
  <TotalTime>78</TotalTime>
  <Words>1471</Words>
  <Application>Microsoft Office PowerPoint</Application>
  <PresentationFormat>Экран (4:3)</PresentationFormat>
  <Paragraphs>258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1" baseType="lpstr">
      <vt:lpstr>Arial</vt:lpstr>
      <vt:lpstr>Глубина</vt:lpstr>
      <vt:lpstr>Сетевые шалости</vt:lpstr>
      <vt:lpstr>Терминология</vt:lpstr>
      <vt:lpstr>Терминология</vt:lpstr>
      <vt:lpstr>Терминология</vt:lpstr>
      <vt:lpstr>DoS/DDoS</vt:lpstr>
      <vt:lpstr>DoS/DDoS</vt:lpstr>
      <vt:lpstr>Sniffer &amp; Spoofing</vt:lpstr>
      <vt:lpstr>Переполнение буфера</vt:lpstr>
      <vt:lpstr>Переполнение буфера</vt:lpstr>
      <vt:lpstr>Человек посередине</vt:lpstr>
      <vt:lpstr>Человек посередине</vt:lpstr>
      <vt:lpstr>Последняя надежда</vt:lpstr>
      <vt:lpstr>Плачевные примеры</vt:lpstr>
      <vt:lpstr>RSA</vt:lpstr>
      <vt:lpstr>Варианты спасения</vt:lpstr>
      <vt:lpstr>RPC, REST, SOAP</vt:lpstr>
      <vt:lpstr>XML-RPC</vt:lpstr>
      <vt:lpstr>Презентация PowerPoint</vt:lpstr>
      <vt:lpstr>Презентация PowerPoint</vt:lpstr>
      <vt:lpstr>Презентация PowerPoint</vt:lpstr>
      <vt:lpstr>Презентация PowerPoint</vt:lpstr>
      <vt:lpstr>REST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SOAP</vt:lpstr>
      <vt:lpstr>Презентация PowerPoint</vt:lpstr>
      <vt:lpstr>Презентация PowerPoint</vt:lpstr>
      <vt:lpstr>Презентация PowerPoint</vt:lpstr>
      <vt:lpstr>JAX</vt:lpstr>
      <vt:lpstr>JAX-RS</vt:lpstr>
      <vt:lpstr>Jersey</vt:lpstr>
      <vt:lpstr>Презентация PowerPoint</vt:lpstr>
      <vt:lpstr>web.xml</vt:lpstr>
      <vt:lpstr>Задание</vt:lpstr>
      <vt:lpstr>Что почитать</vt:lpstr>
    </vt:vector>
  </TitlesOfParts>
  <Company>PTSchool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Антон Кузнецов</cp:lastModifiedBy>
  <cp:revision>31</cp:revision>
  <dcterms:created xsi:type="dcterms:W3CDTF">2012-11-16T07:05:33Z</dcterms:created>
  <dcterms:modified xsi:type="dcterms:W3CDTF">2013-11-08T10:01:42Z</dcterms:modified>
</cp:coreProperties>
</file>