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2BED9-932D-4B91-ABEA-E15C6DCB8A79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0FAC74-8983-4C2F-ACAD-91DDCEA625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 cap="none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11BDD-3096-4B0D-9581-8A0EEABAE833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EC66B-DA80-41D3-A58D-66C17E4D8A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35DF8-56CD-4E8F-BFC6-05637999EDBC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4D744-7457-4DA5-B33A-70D02EB08D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53ADF-FE93-4FBE-A78D-32CFA56A5127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275F-5917-4F59-8B0C-6EC098A718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AFAAC-EF24-4AA3-917B-9CA9F1283AF9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9500-725F-45E7-9931-19769E40C7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none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8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21BE8-FCFF-43A4-BAFB-C012D74A3F79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B1B7B-98F4-452F-AA22-EAC6742CB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5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97F62-CE59-4364-AC55-19CBF94C2E12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F28F7-C744-4615-851E-E44F835BA4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8E255-00E8-4F5B-A4A1-E97242A08AE6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9636-03F8-405C-9873-805B0C066A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9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62183-4CF4-4666-88BD-F48BEC985C9E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90A-6F7A-4BAF-A38B-8C6D4E4C05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5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B777-2632-4335-934A-DE810CD64271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718BE-5A16-49A5-9E2D-649AC38E64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B37F6-1D2D-466D-8990-DE7D4B1F57C4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76EAC-F4B6-4643-9186-6EA16EF6B4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6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341E83-68EE-4916-97BA-FF917AD2A344}" type="datetimeFigureOut">
              <a:rPr lang="ru-RU" smtClean="0"/>
              <a:pPr>
                <a:defRPr/>
              </a:pPr>
              <a:t>вт 22.09.15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A0EB4B-F49C-4133-909F-3B96010FC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Factory(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id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2A00FF"/>
                </a:solidFill>
                <a:latin typeface="Consolas" panose="020B0609020204030204" pitchFamily="49" charset="0"/>
              </a:rPr>
              <a:t>Margherita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type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Meal.</a:t>
            </a:r>
            <a:r>
              <a:rPr lang="en-US" sz="16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endParaRPr lang="en-US" sz="16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MargheritaPizza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Meal </a:t>
            </a:r>
            <a:r>
              <a:rPr lang="en-US" sz="16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Override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6f;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215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AutoService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Processor.</a:t>
            </a:r>
            <a:r>
              <a:rPr lang="en-US" sz="1000" b="1" u="sng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AbstractProcessor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Types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typeUtils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Elements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elementUtils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Filer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filer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messager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Map&lt;String,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factoryClasses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LinkedHashMap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&lt;String,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synchronized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ProcessingEnvironment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.init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typeUtils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.getTypeUtils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elementUtils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.getElementUtils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u="sng" dirty="0">
                <a:solidFill>
                  <a:srgbClr val="0000C0"/>
                </a:solidFill>
                <a:latin typeface="Consolas" panose="020B0609020204030204" pitchFamily="49" charset="0"/>
              </a:rPr>
              <a:t>filer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.getFiler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messager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processingEnv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.getMessager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Set&lt;String&gt;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getSupportedAnnotationTypes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Set&lt;String&gt; </a:t>
            </a:r>
            <a:r>
              <a:rPr lang="en-US" sz="10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annotataions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LinkedHashSet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&lt;String&gt;();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annotataions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646464"/>
                </a:solidFill>
                <a:latin typeface="Consolas" panose="020B0609020204030204" pitchFamily="49" charset="0"/>
              </a:rPr>
              <a:t>Factory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.getCanonicalName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annotataions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SourceVersion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getSupportedSourceVersion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SourceVersion.latestSupported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Set&lt;?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ru-RU" sz="10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endParaRPr lang="ru-RU" sz="1000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038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com.example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PackageElement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1" u="sng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TypeElement</a:t>
            </a:r>
            <a:endParaRPr lang="en-US" b="1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VariableElement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Foo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other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VariableElement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Foo () {} 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ExecuteableElement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 </a:t>
            </a:r>
            <a:r>
              <a:rPr lang="ru-RU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ExecuteableElement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newA</a:t>
            </a:r>
            <a:r>
              <a:rPr lang="ru-RU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TypeElement</a:t>
            </a:r>
            <a:endParaRPr lang="en-US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) {}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1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AutoService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Processor.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AbstractProcessor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Types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typeUtils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Elements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Filer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Map&lt;String,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factoryClasses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LinkedHashMap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&lt;String,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114300" indent="0">
              <a:buNone/>
            </a:pPr>
            <a:endParaRPr lang="ru-RU" sz="10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endParaRPr lang="ru-RU" sz="1000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process(Set&lt;?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Itearate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 over all @Factory annotated elements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(Element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roundEnv.getElementsAnnotatedWith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</a:t>
            </a: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653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2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Override</a:t>
            </a:r>
          </a:p>
          <a:p>
            <a:pPr marL="114300" indent="0">
              <a:buNone/>
            </a:pP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process(Set&lt;?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(Element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roundEnv.getElementsAnnotatedWith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3F7F5F"/>
                </a:solidFill>
                <a:latin typeface="Consolas" panose="020B0609020204030204" pitchFamily="49" charset="0"/>
              </a:rPr>
              <a:t>// Check if a class has been annotated with @Factory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annotatedElement.getKind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!=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ElementKind.CLASS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7960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process(Set&lt;?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(Element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roundEnv.getElementsAnnotatedWith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>
                <a:solidFill>
                  <a:srgbClr val="3F7F5F"/>
                </a:solidFill>
                <a:latin typeface="Consolas" panose="020B0609020204030204" pitchFamily="49" charset="0"/>
              </a:rPr>
              <a:t>// Check if a class has been annotated with @Factory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annotatedElement.getKind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!=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ElementKind.CLASS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error(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"Only classes can be annotated with @%s"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.getSimpleName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200" b="1" dirty="0">
                <a:solidFill>
                  <a:srgbClr val="3F7F5F"/>
                </a:solidFill>
                <a:latin typeface="Consolas" panose="020B0609020204030204" pitchFamily="49" charset="0"/>
              </a:rPr>
              <a:t>// Exit processing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error(Element e, String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Object...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messager.printMessage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Diagnostic.Kind.ERROR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String.format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e);</a:t>
            </a:r>
          </a:p>
          <a:p>
            <a:pPr marL="114300" indent="0">
              <a:buNone/>
            </a:pP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3867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annotatedClassElement</a:t>
            </a:r>
            <a:r>
              <a:rPr lang="en-US" sz="10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qualifiedSuperClassName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simpleTypeName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u="sng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.annotatedClassElement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Factory annotation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classElement.getAnnotation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id = annotation.id();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StringUtils.isEmpty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(id))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String.format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"id() in @%s for class %s is null or empty! that's not allowed"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.getSimpleName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Get the full </a:t>
            </a:r>
            <a:r>
              <a:rPr lang="en-US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QualifiedTypeName</a:t>
            </a:r>
            <a:endParaRPr lang="en-US" sz="1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Class&lt;?&gt;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clazz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annotation.type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qualifiedSuperClassName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clazz.getCanonicalName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simpleTypeName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clazz.getSimpleName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MirroredTypeException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mte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DeclaredType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classTypeMirror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DeclaredType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mte.getTypeMirror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classTypeElement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classTypeMirror.asElement</a:t>
            </a:r>
            <a:r>
              <a:rPr lang="en-US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qualifiedSuperClassName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classTypeElement.getQualifiedName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simpleTypeName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classTypeElement.getSimpleName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86412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Map&lt;String,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b="1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itemsMap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LinkedHashMap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&lt;String,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toInsert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IdAlreadyUsedException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existing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itemsMap</a:t>
            </a:r>
            <a:r>
              <a:rPr lang="en-US" sz="12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toInsert</a:t>
            </a:r>
            <a:r>
              <a:rPr lang="en-US" sz="12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.getId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existing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IdAlreadyUsedException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existing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u="sng" dirty="0" err="1">
                <a:solidFill>
                  <a:srgbClr val="0000C0"/>
                </a:solidFill>
                <a:latin typeface="Consolas" panose="020B0609020204030204" pitchFamily="49" charset="0"/>
              </a:rPr>
              <a:t>itemsMap</a:t>
            </a:r>
            <a:r>
              <a:rPr lang="en-US" sz="12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.put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toInsert</a:t>
            </a:r>
            <a:r>
              <a:rPr lang="en-US" sz="12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.getId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200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toInsert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generateCode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Elements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, Filer filer) </a:t>
            </a:r>
            <a:r>
              <a:rPr lang="en-US" sz="12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ru-RU" sz="12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endParaRPr lang="ru-RU" sz="1200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1364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AbstractProcessor</a:t>
            </a:r>
            <a:r>
              <a:rPr lang="en-US" sz="1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Override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process(Set&lt;?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(Element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roundEnv.getElementsAnnotatedWith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We can cast it, because we know that it of </a:t>
            </a:r>
            <a:r>
              <a:rPr lang="en-US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ElementKind.CLASS</a:t>
            </a:r>
            <a:endParaRPr lang="en-US" sz="1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annotatedClass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000" b="1" dirty="0">
                <a:solidFill>
                  <a:srgbClr val="3F7F5F"/>
                </a:solidFill>
                <a:latin typeface="Consolas" panose="020B0609020204030204" pitchFamily="49" charset="0"/>
              </a:rPr>
              <a:t>// throws </a:t>
            </a:r>
            <a:r>
              <a:rPr lang="en-US" sz="1000" b="1" dirty="0" err="1">
                <a:solidFill>
                  <a:srgbClr val="3F7F5F"/>
                </a:solidFill>
                <a:latin typeface="Consolas" panose="020B0609020204030204" pitchFamily="49" charset="0"/>
              </a:rPr>
              <a:t>IllegalArgumentException</a:t>
            </a:r>
            <a:endParaRPr lang="en-US" sz="1000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isValidClass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000" b="1" dirty="0">
                <a:solidFill>
                  <a:srgbClr val="3F7F5F"/>
                </a:solidFill>
                <a:latin typeface="Consolas" panose="020B0609020204030204" pitchFamily="49" charset="0"/>
              </a:rPr>
              <a:t>// Error message printed, exit processing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}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}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e)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@Factory.id() is empty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e.getMessage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187061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isValidClass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item)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Cast to </a:t>
            </a:r>
            <a:r>
              <a:rPr lang="en-US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, has more type specific methods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classElement.getModifiers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().contains(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Modifier.PUBLIC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"The class %s is not public."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Check if it's an abstract class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classElement.getModifiers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().contains(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Modifier.ABSTRACT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"The class %s is abstract. You can't annotate abstract classes with @%"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.getSimpleName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9321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com.example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MyProcessor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AbstractProcessor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synchronized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ProcessingEnvironment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env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){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Set&lt;? </a:t>
            </a:r>
            <a:r>
              <a:rPr lang="en-US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annoations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env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Set&lt;String&gt;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getSupportedAnnotationTypes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() {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SourceVersion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getSupportedSourceVersion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() {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3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Check inheritance: Class must be 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childclass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 as specified in @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Factory.type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elementUtils.getTypeElement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item.getQualifiedFactoryGroupName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superClassElement.getKind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ElementKind.INTERFACE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Check interface implemented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classElement.getInterfaces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().contains(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superClassElement.asType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"The class %s annotated with @%s must implement the interface %s"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.getSimpleName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item.getQualifiedFactoryGroupName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}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}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currentClass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Check </a:t>
            </a:r>
            <a:r>
              <a:rPr lang="en-US" sz="10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subclassing</a:t>
            </a:r>
            <a:endParaRPr lang="en-US" sz="1000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while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TypeMirror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superClassType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currentClass.getSuperclass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superClassType.getKind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TypeKind.NONE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Basis class (</a:t>
            </a:r>
            <a:r>
              <a:rPr lang="en-US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java.lang.Object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) reached, so exit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"The class %s annotated with @%s must inherit from %s"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.getSimpleName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item.getQualifiedFactoryGroupName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superClassType.toString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().equals(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item.getQualifiedFactoryGroupName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())) {</a:t>
            </a:r>
          </a:p>
          <a:p>
            <a:pPr marL="114300" indent="0"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break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Required super class </a:t>
            </a:r>
            <a:r>
              <a:rPr lang="en-US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found </a:t>
            </a:r>
            <a:endParaRPr lang="en-US" sz="1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ru-RU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currentClass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= 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typeUtils.asElement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superClassType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Moving up in inheritance tree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996251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Check if an empty public constructor is given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(Element enclosed :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classElement.getEnclosedElements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enclosed.getKind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ElementKind.CONSTRUCTOR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ExecutableElement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ExecutableElement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enclosed;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constructorElement.getParameters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().size() == 0 &amp;&amp;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constructorElement.getModifiers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.contains(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Modifier.PUBLIC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Found an empty constructor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}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No empty constructor found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error(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"The class %s must provide an public empty default constructor"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classElement.getQualifiedName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458547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Override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process(Set&lt;?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annotations,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factoryClasses.values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factoryClass.generateCode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filer);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}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error(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e.getMessage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114300" indent="0">
              <a:buNone/>
            </a:pP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72799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FactoryGroupedClasses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0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3F5FBF"/>
                </a:solidFill>
                <a:latin typeface="Consolas" panose="020B0609020204030204" pitchFamily="49" charset="0"/>
              </a:rPr>
              <a:t>   * Will be added to the name of the generated factory class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SUFFIX = </a:t>
            </a:r>
            <a:r>
              <a:rPr lang="en-US" sz="1000" b="1" dirty="0">
                <a:solidFill>
                  <a:srgbClr val="2A00FF"/>
                </a:solidFill>
                <a:latin typeface="Consolas" panose="020B0609020204030204" pitchFamily="49" charset="0"/>
              </a:rPr>
              <a:t>"Factory"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Map&lt;String,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itemsMap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LinkedHashMap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&lt;String,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generateCode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(Elements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Filer filer)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elementUtils.getTypeElement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String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superClassName.getSimpleName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 + SUFFIX;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JavaFileObject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jfo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filer.createSourceFile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+ SUFFIX);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Writer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jfo.openWriter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JavaWriter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jw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JavaWriter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(writer);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Write package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PackageElement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pkg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elementUtils.getPackageOf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superClassName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pkg.isUnnamed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jw.emitPackage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pkg.getQualifiedName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jw.emitEmptyLine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jw.emitPackage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sz="1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97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jw.beginType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factoryClassName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"class"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EnumSet.of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Modifier.PUBLIC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jw.emitEmptyLine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jw.beginMethod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qualifiedClassName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"create"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EnumSet.of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Modifier.PUBLIC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"String"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jw.beginControlFlow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"if (id == null)"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jw.emitStatement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"throw new 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(\"id is null!\")"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jw.endControlFlow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FactoryAnnotatedClass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item :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itemsMap.values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jw.beginControlFlow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"if (\"%s\".equals(id))"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jw.emitStatement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"return new %s()"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item.getTypeElement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getQualifiedName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jw.endControlFlow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jw.emitEmptyLine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jw.emitStatement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"throw new 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(\"Unknown id = \" + id)"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jw.endMethod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jw.endType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jw.close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99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SupportedSourceVersion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SourceVersion.latestSupported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SupportedAnnotationTypes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({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Set of full </a:t>
            </a:r>
            <a:r>
              <a:rPr lang="en-US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qullified</a:t>
            </a:r>
            <a:r>
              <a:rPr lang="en-US" u="sng" dirty="0">
                <a:solidFill>
                  <a:srgbClr val="3F7F5F"/>
                </a:solidFill>
                <a:latin typeface="Consolas" panose="020B0609020204030204" pitchFamily="49" charset="0"/>
              </a:rPr>
              <a:t> annotation type names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})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MyProcessor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AbstractProcessor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synchronized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ProcessingEnvironment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env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){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process(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Set&lt;? </a:t>
            </a:r>
            <a:r>
              <a:rPr lang="en-US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TypeElement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annoations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RoundEnvironment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env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52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000" dirty="0"/>
              <a:t>MyProcessor.jar</a:t>
            </a:r>
          </a:p>
          <a:p>
            <a:pPr marL="114300" indent="0">
              <a:buNone/>
            </a:pPr>
            <a:r>
              <a:rPr lang="en-US" sz="2000" dirty="0"/>
              <a:t>	- com</a:t>
            </a:r>
          </a:p>
          <a:p>
            <a:pPr marL="114300" indent="0">
              <a:buNone/>
            </a:pPr>
            <a:r>
              <a:rPr lang="en-US" sz="2000" dirty="0"/>
              <a:t>		- example</a:t>
            </a:r>
          </a:p>
          <a:p>
            <a:pPr marL="114300" indent="0">
              <a:buNone/>
            </a:pPr>
            <a:r>
              <a:rPr lang="en-US" sz="2000" dirty="0"/>
              <a:t>			- </a:t>
            </a:r>
            <a:r>
              <a:rPr lang="en-US" sz="2000" dirty="0" err="1"/>
              <a:t>MyProcessor.class</a:t>
            </a: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	- META-INF</a:t>
            </a:r>
          </a:p>
          <a:p>
            <a:pPr marL="114300" indent="0">
              <a:buNone/>
            </a:pPr>
            <a:r>
              <a:rPr lang="en-US" sz="2000" dirty="0"/>
              <a:t>		- services</a:t>
            </a:r>
          </a:p>
          <a:p>
            <a:pPr marL="114300" indent="0">
              <a:buNone/>
            </a:pPr>
            <a:r>
              <a:rPr lang="en-US" sz="2000" dirty="0"/>
              <a:t>			- </a:t>
            </a:r>
            <a:r>
              <a:rPr lang="en-US" sz="2000" dirty="0" err="1" smtClean="0"/>
              <a:t>javax.annotation.processing.Processor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	</a:t>
            </a:r>
            <a:r>
              <a:rPr lang="en-US" sz="2000" dirty="0" smtClean="0"/>
              <a:t>		(</a:t>
            </a:r>
            <a:r>
              <a:rPr lang="ru-RU" sz="2000" dirty="0" smtClean="0"/>
              <a:t>содержимое:</a:t>
            </a:r>
          </a:p>
          <a:p>
            <a:pPr marL="11430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</a:t>
            </a:r>
            <a:r>
              <a:rPr lang="en-US" sz="2000" dirty="0" err="1"/>
              <a:t>com.example.MyProcessor</a:t>
            </a:r>
            <a:endParaRPr lang="en-US" sz="2000" dirty="0"/>
          </a:p>
          <a:p>
            <a:pPr marL="114300" indent="0">
              <a:buNone/>
            </a:pPr>
            <a:r>
              <a:rPr lang="ru-RU" sz="2000" dirty="0" smtClean="0"/>
              <a:t>			</a:t>
            </a:r>
            <a:r>
              <a:rPr lang="en-US" sz="2000" dirty="0" err="1" smtClean="0"/>
              <a:t>com.foo.OtherProcessor</a:t>
            </a:r>
            <a:endParaRPr lang="en-US" sz="2000" dirty="0"/>
          </a:p>
          <a:p>
            <a:pPr marL="114300" indent="0">
              <a:buNone/>
            </a:pPr>
            <a:r>
              <a:rPr lang="ru-RU" sz="2000" dirty="0" smtClean="0"/>
              <a:t>			</a:t>
            </a:r>
            <a:r>
              <a:rPr lang="en-US" sz="2000" dirty="0" err="1" smtClean="0"/>
              <a:t>net.blabla.SpecialProcessor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205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Meal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MargheritaPizza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Meal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6.0f;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CalzonePizza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Meal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8.5f;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Tiramisu </a:t>
            </a:r>
            <a:r>
              <a:rPr lang="en-US" b="1" u="sng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Meal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getPrice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4.5f;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6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Meal order(String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"Name of the meal is null!"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Margherita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.equals(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MargheritaPizza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Calzone"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CalzonePizza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Tiramisu"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Tiramisu();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"Unknown meal '"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mealName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"'"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12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pizzaStore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Meal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meal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pizzaStore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.order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readConsole</a:t>
            </a:r>
            <a:r>
              <a:rPr lang="en-US" sz="1200" u="sng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"Bill: $"</a:t>
            </a:r>
            <a:r>
              <a:rPr lang="en-US" sz="1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2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meal</a:t>
            </a:r>
            <a:r>
              <a:rPr lang="en-US" sz="1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.getPrice</a:t>
            </a:r>
            <a:r>
              <a:rPr lang="en-US" sz="1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204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MealFactory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factory 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MealFactory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Meal order(String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mealName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factory.create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mealName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IOException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Meal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meal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pizzaStore.order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readConsole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"Bill: $"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meal.getPrice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7688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MealFactory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Meal create(String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"id is null!"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Calzone"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CalzonePizza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Tiramisu"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Tiramisu();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Margherita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.equals(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MargheritaPizza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114300" indent="0">
              <a:buNone/>
            </a:pPr>
            <a:endParaRPr lang="ru-RU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"Unknown id = 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39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Target(</a:t>
            </a:r>
            <a:r>
              <a:rPr lang="en-US" sz="1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ElementType.TYPE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u="sng" dirty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Retention(</a:t>
            </a:r>
            <a:r>
              <a:rPr lang="en-US" sz="1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RetentionPolicy.CLASS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@interface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>
                <a:solidFill>
                  <a:srgbClr val="646464"/>
                </a:solidFill>
                <a:latin typeface="Consolas" panose="020B0609020204030204" pitchFamily="49" charset="0"/>
              </a:rPr>
              <a:t>Factory</a:t>
            </a:r>
            <a:r>
              <a:rPr 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* The name of the factory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Class type</a:t>
            </a:r>
            <a:r>
              <a:rPr lang="en-US" sz="16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ru-RU" sz="16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  * The identifier for determining which item should be instantiated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String id();</a:t>
            </a:r>
          </a:p>
          <a:p>
            <a:pPr marL="114300" indent="0">
              <a:buNone/>
            </a:pPr>
            <a:r>
              <a:rPr lang="ru-RU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5802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threads</Template>
  <TotalTime>359</TotalTime>
  <Words>1806</Words>
  <Application>Microsoft Office PowerPoint</Application>
  <PresentationFormat>Экран (4:3)</PresentationFormat>
  <Paragraphs>443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Century Gothic</vt:lpstr>
      <vt:lpstr>Consolas</vt:lpstr>
      <vt:lpstr>Perpetua</vt:lpstr>
      <vt:lpstr>Аптека</vt:lpstr>
      <vt:lpstr>Java-2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 V. Kuznetsova</dc:creator>
  <cp:lastModifiedBy>RePack by Diakov</cp:lastModifiedBy>
  <cp:revision>221</cp:revision>
  <dcterms:created xsi:type="dcterms:W3CDTF">2012-04-25T04:31:18Z</dcterms:created>
  <dcterms:modified xsi:type="dcterms:W3CDTF">2015-09-22T11:37:15Z</dcterms:modified>
</cp:coreProperties>
</file>