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handoutMasterIdLst>
    <p:handoutMasterId r:id="rId32"/>
  </p:handoutMasterIdLst>
  <p:sldIdLst>
    <p:sldId id="268" r:id="rId2"/>
    <p:sldId id="286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97" r:id="rId3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erpetua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erpetua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erpetua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erpetua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erpetua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erpetua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erpetua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erpetua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erpetua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355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F0B51-F8CE-47DA-AACF-DAA908D080FD}" type="datetimeFigureOut">
              <a:rPr lang="ru-RU" smtClean="0"/>
              <a:t>вт 24.11.15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18533-847D-4F85-BC8C-3ED3DBE930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0223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52BED9-932D-4B91-ABEA-E15C6DCB8A79}" type="datetimeFigureOut">
              <a:rPr lang="ru-RU" smtClean="0"/>
              <a:pPr>
                <a:defRPr/>
              </a:pPr>
              <a:t>вт 24.11.15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50FAC74-8983-4C2F-ACAD-91DDCEA6258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 cap="none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979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711BDD-3096-4B0D-9581-8A0EEABAE833}" type="datetimeFigureOut">
              <a:rPr lang="ru-RU" smtClean="0"/>
              <a:pPr>
                <a:defRPr/>
              </a:pPr>
              <a:t>вт 24.11.15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6EC66B-DA80-41D3-A58D-66C17E4D8AD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218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735DF8-56CD-4E8F-BFC6-05637999EDBC}" type="datetimeFigureOut">
              <a:rPr lang="ru-RU" smtClean="0"/>
              <a:pPr>
                <a:defRPr/>
              </a:pPr>
              <a:t>вт 24.11.15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54D744-7457-4DA5-B33A-70D02EB08D8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131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/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A53ADF-FE93-4FBE-A78D-32CFA56A5127}" type="datetimeFigureOut">
              <a:rPr lang="ru-RU" smtClean="0"/>
              <a:pPr>
                <a:defRPr/>
              </a:pPr>
              <a:t>вт 24.11.15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B275F-5917-4F59-8B0C-6EC098A718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285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6AFAAC-EF24-4AA3-917B-9CA9F1283AF9}" type="datetimeFigureOut">
              <a:rPr lang="ru-RU" smtClean="0"/>
              <a:pPr>
                <a:defRPr/>
              </a:pPr>
              <a:t>вт 24.11.15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49500-725F-45E7-9931-19769E40C7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none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none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786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721BE8-FCFF-43A4-BAFB-C012D74A3F79}" type="datetimeFigureOut">
              <a:rPr lang="ru-RU" smtClean="0"/>
              <a:pPr>
                <a:defRPr/>
              </a:pPr>
              <a:t>вт 24.11.15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2B1B7B-98F4-452F-AA22-EAC6742CBA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452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A97F62-CE59-4364-AC55-19CBF94C2E12}" type="datetimeFigureOut">
              <a:rPr lang="ru-RU" smtClean="0"/>
              <a:pPr>
                <a:defRPr/>
              </a:pPr>
              <a:t>вт 24.11.15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2F28F7-C744-4615-851E-E44F835BA4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42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58E255-00E8-4F5B-A4A1-E97242A08AE6}" type="datetimeFigureOut">
              <a:rPr lang="ru-RU" smtClean="0"/>
              <a:pPr>
                <a:defRPr/>
              </a:pPr>
              <a:t>вт 24.11.15</a:t>
            </a:fld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D09636-03F8-405C-9873-805B0C066A7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394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962183-4CF4-4666-88BD-F48BEC985C9E}" type="datetimeFigureOut">
              <a:rPr lang="ru-RU" smtClean="0"/>
              <a:pPr>
                <a:defRPr/>
              </a:pPr>
              <a:t>вт 24.11.15</a:t>
            </a:fld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08290A-6F7A-4BAF-A38B-8C6D4E4C05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65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D1B777-2632-4335-934A-DE810CD64271}" type="datetimeFigureOut">
              <a:rPr lang="ru-RU" smtClean="0"/>
              <a:pPr>
                <a:defRPr/>
              </a:pPr>
              <a:t>вт 24.11.15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E718BE-5A16-49A5-9E2D-649AC38E64A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94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5B37F6-1D2D-466D-8990-DE7D4B1F57C4}" type="datetimeFigureOut">
              <a:rPr lang="ru-RU" smtClean="0"/>
              <a:pPr>
                <a:defRPr/>
              </a:pPr>
              <a:t>вт 24.11.15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576EAC-F4B6-4643-9186-6EA16EF6B41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69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D341E83-68EE-4916-97BA-FF917AD2A344}" type="datetimeFigureOut">
              <a:rPr lang="ru-RU" smtClean="0"/>
              <a:pPr>
                <a:defRPr/>
              </a:pPr>
              <a:t>вт 24.11.15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3A0EB4B-F49C-4133-909F-3B96010FC3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10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localhost:8080/rest/xml/customer/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Java-2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JAX</a:t>
            </a:r>
            <a:r>
              <a:rPr lang="ru-RU" dirty="0" smtClean="0"/>
              <a:t>-</a:t>
            </a:r>
            <a:r>
              <a:rPr lang="en-US" smtClean="0"/>
              <a:t>RS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697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ru-RU" dirty="0"/>
              <a:t>HTTP - </a:t>
            </a:r>
            <a:r>
              <a:rPr lang="ru-RU" altLang="ru-RU" i="1" dirty="0" err="1"/>
              <a:t>HyperText</a:t>
            </a:r>
            <a:r>
              <a:rPr lang="ru-RU" altLang="ru-RU" i="1" dirty="0"/>
              <a:t> </a:t>
            </a:r>
            <a:r>
              <a:rPr lang="ru-RU" altLang="ru-RU" i="1" dirty="0" err="1"/>
              <a:t>Transfer</a:t>
            </a:r>
            <a:r>
              <a:rPr lang="ru-RU" altLang="ru-RU" i="1" dirty="0"/>
              <a:t> </a:t>
            </a:r>
            <a:r>
              <a:rPr lang="ru-RU" altLang="ru-RU" i="1" dirty="0" err="1"/>
              <a:t>Protocol</a:t>
            </a:r>
            <a:r>
              <a:rPr lang="ru-RU" altLang="ru-RU" dirty="0"/>
              <a:t> </a:t>
            </a:r>
            <a:endParaRPr lang="en-US" altLang="ru-RU" dirty="0"/>
          </a:p>
          <a:p>
            <a:pPr>
              <a:buNone/>
            </a:pPr>
            <a:r>
              <a:rPr lang="ru-RU" altLang="ru-RU" dirty="0"/>
              <a:t>Протокол уровня приложений</a:t>
            </a:r>
          </a:p>
          <a:p>
            <a:pPr>
              <a:buNone/>
            </a:pPr>
            <a:endParaRPr lang="ru-RU" altLang="ru-RU" dirty="0"/>
          </a:p>
          <a:p>
            <a:pPr>
              <a:buNone/>
            </a:pPr>
            <a:r>
              <a:rPr lang="ru-RU" altLang="ru-RU" dirty="0"/>
              <a:t>Текущая версия </a:t>
            </a:r>
            <a:r>
              <a:rPr lang="en-US" altLang="ru-RU" dirty="0"/>
              <a:t>HTTP/1.1</a:t>
            </a:r>
            <a:endParaRPr lang="ru-RU" alt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9200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протокола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Стартовая строка (</a:t>
            </a:r>
            <a:r>
              <a:rPr lang="ru-RU" dirty="0" err="1"/>
              <a:t>Starting</a:t>
            </a:r>
            <a:r>
              <a:rPr lang="ru-RU" dirty="0"/>
              <a:t> </a:t>
            </a:r>
            <a:r>
              <a:rPr lang="ru-RU" dirty="0" err="1"/>
              <a:t>line</a:t>
            </a:r>
            <a:r>
              <a:rPr lang="ru-RU" dirty="0"/>
              <a:t>) — задает тип сообщения; </a:t>
            </a:r>
          </a:p>
          <a:p>
            <a:r>
              <a:rPr lang="ru-RU" dirty="0"/>
              <a:t>Заголовки (</a:t>
            </a:r>
            <a:r>
              <a:rPr lang="ru-RU" dirty="0" err="1"/>
              <a:t>Headers</a:t>
            </a:r>
            <a:r>
              <a:rPr lang="ru-RU" dirty="0"/>
              <a:t>) — характеризуют тело сообщения, параметры передачи и прочие сведения; </a:t>
            </a:r>
          </a:p>
          <a:p>
            <a:r>
              <a:rPr lang="ru-RU" dirty="0"/>
              <a:t>Тело сообщения (</a:t>
            </a:r>
            <a:r>
              <a:rPr lang="ru-RU" dirty="0" err="1"/>
              <a:t>Message</a:t>
            </a:r>
            <a:r>
              <a:rPr lang="ru-RU" dirty="0"/>
              <a:t> </a:t>
            </a:r>
            <a:r>
              <a:rPr lang="ru-RU" dirty="0" err="1"/>
              <a:t>Body</a:t>
            </a:r>
            <a:r>
              <a:rPr lang="ru-RU" dirty="0"/>
              <a:t>) — непосредственно данные сообщения. Обязательно должно отделяться от заголовков пустой строкой.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7207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Стартовая строка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ru-RU" dirty="0"/>
              <a:t>Запрос (клиент):</a:t>
            </a:r>
          </a:p>
          <a:p>
            <a:pPr>
              <a:buNone/>
              <a:defRPr/>
            </a:pPr>
            <a:r>
              <a:rPr lang="ru-RU" b="1" dirty="0"/>
              <a:t>Метод</a:t>
            </a:r>
            <a:r>
              <a:rPr lang="ru-RU" dirty="0"/>
              <a:t> </a:t>
            </a:r>
            <a:r>
              <a:rPr lang="ru-RU" b="1" dirty="0"/>
              <a:t>URI</a:t>
            </a:r>
            <a:r>
              <a:rPr lang="ru-RU" dirty="0"/>
              <a:t> HTTP/</a:t>
            </a:r>
            <a:r>
              <a:rPr lang="ru-RU" b="1" dirty="0"/>
              <a:t>Версия</a:t>
            </a:r>
            <a:r>
              <a:rPr lang="ru-RU" dirty="0"/>
              <a:t> </a:t>
            </a:r>
          </a:p>
          <a:p>
            <a:pPr>
              <a:buNone/>
              <a:defRPr/>
            </a:pPr>
            <a:r>
              <a:rPr lang="ru-RU" dirty="0"/>
              <a:t>GET /</a:t>
            </a:r>
            <a:r>
              <a:rPr lang="en-US" dirty="0" err="1"/>
              <a:t>spbau</a:t>
            </a:r>
            <a:r>
              <a:rPr lang="ru-RU" dirty="0"/>
              <a:t>/</a:t>
            </a:r>
            <a:r>
              <a:rPr lang="en-US" dirty="0" err="1"/>
              <a:t>antonk</a:t>
            </a:r>
            <a:r>
              <a:rPr lang="ru-RU" dirty="0"/>
              <a:t> HTTP/1.0 </a:t>
            </a:r>
          </a:p>
          <a:p>
            <a:pPr>
              <a:buNone/>
              <a:defRPr/>
            </a:pPr>
            <a:endParaRPr lang="ru-RU" dirty="0"/>
          </a:p>
          <a:p>
            <a:pPr>
              <a:buNone/>
              <a:defRPr/>
            </a:pPr>
            <a:r>
              <a:rPr lang="ru-RU" dirty="0"/>
              <a:t>Ответ (сервер)</a:t>
            </a:r>
          </a:p>
          <a:p>
            <a:pPr>
              <a:buNone/>
              <a:defRPr/>
            </a:pPr>
            <a:r>
              <a:rPr lang="ru-RU" dirty="0"/>
              <a:t>HTTP/</a:t>
            </a:r>
            <a:r>
              <a:rPr lang="ru-RU" b="1" dirty="0"/>
              <a:t>Версия</a:t>
            </a:r>
            <a:r>
              <a:rPr lang="ru-RU" dirty="0"/>
              <a:t> </a:t>
            </a:r>
            <a:r>
              <a:rPr lang="ru-RU" b="1" dirty="0" err="1"/>
              <a:t>КодСостояния</a:t>
            </a:r>
            <a:r>
              <a:rPr lang="ru-RU" dirty="0"/>
              <a:t> </a:t>
            </a:r>
            <a:r>
              <a:rPr lang="ru-RU" b="1" dirty="0"/>
              <a:t>Пояснение</a:t>
            </a:r>
            <a:r>
              <a:rPr lang="ru-RU" dirty="0"/>
              <a:t> </a:t>
            </a:r>
          </a:p>
          <a:p>
            <a:pPr>
              <a:buNone/>
              <a:defRPr/>
            </a:pPr>
            <a:r>
              <a:rPr lang="ru-RU" dirty="0"/>
              <a:t>HTTP/1.1 301 </a:t>
            </a:r>
            <a:r>
              <a:rPr lang="ru-RU" dirty="0" err="1"/>
              <a:t>Moved</a:t>
            </a:r>
            <a:r>
              <a:rPr lang="ru-RU" dirty="0"/>
              <a:t> </a:t>
            </a:r>
            <a:r>
              <a:rPr lang="ru-RU" dirty="0" err="1"/>
              <a:t>Permanently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207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/>
              <a:t>Каждый сервер обязан поддерживать как минимум методы GET и HEAD </a:t>
            </a:r>
            <a:endParaRPr lang="ru-RU" dirty="0" smtClean="0"/>
          </a:p>
          <a:p>
            <a:endParaRPr lang="ru-RU" dirty="0"/>
          </a:p>
          <a:p>
            <a:pPr marL="114300" indent="0">
              <a:buNone/>
            </a:pPr>
            <a:r>
              <a:rPr lang="ru-RU" dirty="0"/>
              <a:t>Ошибки:</a:t>
            </a:r>
          </a:p>
          <a:p>
            <a:r>
              <a:rPr lang="ru-RU" dirty="0"/>
              <a:t>501 (</a:t>
            </a:r>
            <a:r>
              <a:rPr lang="ru-RU" dirty="0" err="1"/>
              <a:t>Not</a:t>
            </a:r>
            <a:r>
              <a:rPr lang="ru-RU" dirty="0"/>
              <a:t> </a:t>
            </a:r>
            <a:r>
              <a:rPr lang="ru-RU" dirty="0" err="1"/>
              <a:t>Implemented</a:t>
            </a:r>
            <a:r>
              <a:rPr lang="ru-RU" dirty="0"/>
              <a:t>) </a:t>
            </a:r>
          </a:p>
          <a:p>
            <a:r>
              <a:rPr lang="ru-RU" dirty="0"/>
              <a:t>405 (</a:t>
            </a:r>
            <a:r>
              <a:rPr lang="ru-RU" dirty="0" err="1"/>
              <a:t>Method</a:t>
            </a:r>
            <a:r>
              <a:rPr lang="ru-RU" dirty="0"/>
              <a:t> </a:t>
            </a:r>
            <a:r>
              <a:rPr lang="ru-RU" dirty="0" err="1"/>
              <a:t>Not</a:t>
            </a:r>
            <a:r>
              <a:rPr lang="ru-RU" dirty="0"/>
              <a:t> </a:t>
            </a:r>
            <a:r>
              <a:rPr lang="ru-RU" dirty="0" err="1"/>
              <a:t>Allowed</a:t>
            </a:r>
            <a:r>
              <a:rPr lang="ru-RU" dirty="0"/>
              <a:t>) </a:t>
            </a:r>
          </a:p>
          <a:p>
            <a:r>
              <a:rPr lang="ru-RU" dirty="0"/>
              <a:t>В обоих случаях в ответ включается заголовок </a:t>
            </a:r>
            <a:r>
              <a:rPr lang="ru-RU" dirty="0" err="1"/>
              <a:t>Allow</a:t>
            </a:r>
            <a:r>
              <a:rPr lang="ru-RU" dirty="0"/>
              <a:t> со списком поддерживаемых методов </a:t>
            </a:r>
          </a:p>
          <a:p>
            <a:endParaRPr lang="ru-RU" dirty="0"/>
          </a:p>
          <a:p>
            <a:pPr marL="114300" indent="0">
              <a:buNone/>
            </a:pPr>
            <a:r>
              <a:rPr lang="ru-RU" dirty="0"/>
              <a:t>Основные методы: GET, HEAD, POST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1928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OPTIONS</a:t>
            </a:r>
          </a:p>
          <a:p>
            <a:r>
              <a:rPr lang="en-US" dirty="0"/>
              <a:t>GET (</a:t>
            </a:r>
            <a:r>
              <a:rPr lang="en-US" dirty="0" err="1"/>
              <a:t>идемпотентный</a:t>
            </a:r>
            <a:r>
              <a:rPr lang="en-US" dirty="0"/>
              <a:t>)</a:t>
            </a:r>
          </a:p>
          <a:p>
            <a:r>
              <a:rPr lang="en-US" dirty="0"/>
              <a:t>HEAD</a:t>
            </a:r>
          </a:p>
          <a:p>
            <a:r>
              <a:rPr lang="en-US" dirty="0"/>
              <a:t>POST</a:t>
            </a:r>
          </a:p>
          <a:p>
            <a:r>
              <a:rPr lang="en-US" dirty="0"/>
              <a:t>PUT, PATCH, DELETE, TRACE, LINK, UNLINK, CONNECT…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6195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Коды состояния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/>
              <a:t>1хх – информационные</a:t>
            </a:r>
          </a:p>
          <a:p>
            <a:r>
              <a:rPr lang="ru-RU" altLang="ru-RU" dirty="0"/>
              <a:t>2хх – успех</a:t>
            </a:r>
          </a:p>
          <a:p>
            <a:r>
              <a:rPr lang="ru-RU" altLang="ru-RU" dirty="0"/>
              <a:t>3хх – перенаправление</a:t>
            </a:r>
          </a:p>
          <a:p>
            <a:r>
              <a:rPr lang="ru-RU" altLang="ru-RU" dirty="0"/>
              <a:t>4хх – ошибка клиента (403, 404)</a:t>
            </a:r>
          </a:p>
          <a:p>
            <a:r>
              <a:rPr lang="ru-RU" altLang="ru-RU" dirty="0"/>
              <a:t>5хх – ошибка сервера (503)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4317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Заголовки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/>
              <a:t>Все заголовки разделяются на четыре основных группы:</a:t>
            </a:r>
          </a:p>
          <a:p>
            <a:r>
              <a:rPr lang="ru-RU" dirty="0" err="1"/>
              <a:t>General</a:t>
            </a:r>
            <a:r>
              <a:rPr lang="ru-RU" dirty="0"/>
              <a:t> </a:t>
            </a:r>
            <a:r>
              <a:rPr lang="ru-RU" dirty="0" err="1"/>
              <a:t>Headers</a:t>
            </a:r>
            <a:r>
              <a:rPr lang="ru-RU" dirty="0"/>
              <a:t> —включаются в любое сообщение</a:t>
            </a:r>
          </a:p>
          <a:p>
            <a:r>
              <a:rPr lang="ru-RU" dirty="0" err="1"/>
              <a:t>Request</a:t>
            </a:r>
            <a:r>
              <a:rPr lang="ru-RU" dirty="0"/>
              <a:t> </a:t>
            </a:r>
            <a:r>
              <a:rPr lang="ru-RU" dirty="0" err="1"/>
              <a:t>Headers</a:t>
            </a:r>
            <a:r>
              <a:rPr lang="ru-RU" dirty="0"/>
              <a:t> —только в запросах клиента. </a:t>
            </a:r>
          </a:p>
          <a:p>
            <a:r>
              <a:rPr lang="ru-RU" dirty="0" err="1"/>
              <a:t>Response</a:t>
            </a:r>
            <a:r>
              <a:rPr lang="ru-RU" dirty="0"/>
              <a:t> </a:t>
            </a:r>
            <a:r>
              <a:rPr lang="ru-RU" dirty="0" err="1"/>
              <a:t>Headers</a:t>
            </a:r>
            <a:r>
              <a:rPr lang="ru-RU" dirty="0"/>
              <a:t> — только для ответов от сервера. </a:t>
            </a:r>
          </a:p>
          <a:p>
            <a:r>
              <a:rPr lang="ru-RU" dirty="0" err="1"/>
              <a:t>Entity</a:t>
            </a:r>
            <a:r>
              <a:rPr lang="ru-RU" dirty="0"/>
              <a:t> </a:t>
            </a:r>
            <a:r>
              <a:rPr lang="ru-RU" dirty="0" err="1"/>
              <a:t>Headers</a:t>
            </a:r>
            <a:r>
              <a:rPr lang="ru-RU" dirty="0"/>
              <a:t> — сопровождают каждую сущность сообщения.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88917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Заголовки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altLang="ru-RU" b="1" dirty="0" smtClean="0"/>
              <a:t>Пример</a:t>
            </a:r>
            <a:r>
              <a:rPr lang="ru-RU" altLang="ru-RU" b="1" dirty="0"/>
              <a:t>:</a:t>
            </a:r>
          </a:p>
          <a:p>
            <a:pPr>
              <a:buNone/>
            </a:pPr>
            <a:r>
              <a:rPr lang="ru-RU" altLang="ru-RU" dirty="0" err="1"/>
              <a:t>Server</a:t>
            </a:r>
            <a:r>
              <a:rPr lang="ru-RU" altLang="ru-RU" dirty="0"/>
              <a:t>: </a:t>
            </a:r>
            <a:r>
              <a:rPr lang="ru-RU" altLang="ru-RU" dirty="0" err="1"/>
              <a:t>Apache</a:t>
            </a:r>
            <a:r>
              <a:rPr lang="ru-RU" altLang="ru-RU" dirty="0"/>
              <a:t>/2.2.11 (Win32) PHP/5.3.0</a:t>
            </a:r>
          </a:p>
          <a:p>
            <a:pPr>
              <a:buNone/>
            </a:pPr>
            <a:r>
              <a:rPr lang="ru-RU" altLang="ru-RU" dirty="0" err="1"/>
              <a:t>Last-Modified</a:t>
            </a:r>
            <a:r>
              <a:rPr lang="ru-RU" altLang="ru-RU" dirty="0"/>
              <a:t>: </a:t>
            </a:r>
            <a:r>
              <a:rPr lang="ru-RU" altLang="ru-RU" dirty="0" err="1"/>
              <a:t>Sat</a:t>
            </a:r>
            <a:r>
              <a:rPr lang="ru-RU" altLang="ru-RU" dirty="0"/>
              <a:t>, 16 </a:t>
            </a:r>
            <a:r>
              <a:rPr lang="ru-RU" altLang="ru-RU" dirty="0" err="1"/>
              <a:t>Jan</a:t>
            </a:r>
            <a:r>
              <a:rPr lang="ru-RU" altLang="ru-RU" dirty="0"/>
              <a:t> 2010 21:16:42 GMT</a:t>
            </a:r>
          </a:p>
          <a:p>
            <a:pPr>
              <a:buNone/>
            </a:pPr>
            <a:r>
              <a:rPr lang="ru-RU" altLang="ru-RU" dirty="0" err="1"/>
              <a:t>Content-Type</a:t>
            </a:r>
            <a:r>
              <a:rPr lang="ru-RU" altLang="ru-RU" dirty="0"/>
              <a:t>: </a:t>
            </a:r>
            <a:r>
              <a:rPr lang="ru-RU" altLang="ru-RU" dirty="0" err="1"/>
              <a:t>text</a:t>
            </a:r>
            <a:r>
              <a:rPr lang="ru-RU" altLang="ru-RU" dirty="0"/>
              <a:t>/</a:t>
            </a:r>
            <a:r>
              <a:rPr lang="ru-RU" altLang="ru-RU" dirty="0" err="1"/>
              <a:t>plain</a:t>
            </a:r>
            <a:r>
              <a:rPr lang="ru-RU" altLang="ru-RU" dirty="0"/>
              <a:t>; </a:t>
            </a:r>
            <a:r>
              <a:rPr lang="ru-RU" altLang="ru-RU" dirty="0" err="1"/>
              <a:t>charset</a:t>
            </a:r>
            <a:r>
              <a:rPr lang="ru-RU" altLang="ru-RU" dirty="0"/>
              <a:t>=windows-1251</a:t>
            </a:r>
          </a:p>
          <a:p>
            <a:pPr>
              <a:buNone/>
            </a:pPr>
            <a:r>
              <a:rPr lang="ru-RU" altLang="ru-RU" dirty="0" err="1"/>
              <a:t>Content-Language</a:t>
            </a:r>
            <a:r>
              <a:rPr lang="ru-RU" altLang="ru-RU" dirty="0"/>
              <a:t>: </a:t>
            </a:r>
            <a:r>
              <a:rPr lang="ru-RU" altLang="ru-RU" dirty="0" err="1"/>
              <a:t>ru</a:t>
            </a:r>
            <a:r>
              <a:rPr lang="ru-RU" altLang="ru-RU" dirty="0"/>
              <a:t> </a:t>
            </a: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6221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ru-RU" b="1" dirty="0"/>
              <a:t>Запрос:</a:t>
            </a:r>
          </a:p>
          <a:p>
            <a:pPr marL="0" indent="0">
              <a:buNone/>
              <a:defRPr/>
            </a:pPr>
            <a:r>
              <a:rPr lang="en-US" dirty="0"/>
              <a:t>GET</a:t>
            </a:r>
            <a:r>
              <a:rPr lang="ru-RU" dirty="0"/>
              <a:t> /</a:t>
            </a:r>
            <a:r>
              <a:rPr lang="en-US" dirty="0"/>
              <a:t>index.html</a:t>
            </a:r>
            <a:r>
              <a:rPr lang="ru-RU" dirty="0"/>
              <a:t> HTTP/1.1</a:t>
            </a:r>
          </a:p>
          <a:p>
            <a:pPr marL="0" indent="0">
              <a:buNone/>
              <a:defRPr/>
            </a:pPr>
            <a:r>
              <a:rPr lang="ru-RU" dirty="0" err="1"/>
              <a:t>Host</a:t>
            </a:r>
            <a:r>
              <a:rPr lang="ru-RU" dirty="0"/>
              <a:t>: </a:t>
            </a:r>
            <a:r>
              <a:rPr lang="en-US" dirty="0"/>
              <a:t>ya.ru</a:t>
            </a:r>
            <a:endParaRPr lang="ru-RU" dirty="0"/>
          </a:p>
          <a:p>
            <a:pPr marL="0" indent="0">
              <a:buNone/>
              <a:defRPr/>
            </a:pPr>
            <a:r>
              <a:rPr lang="ru-RU" dirty="0" err="1"/>
              <a:t>User-Agent</a:t>
            </a:r>
            <a:r>
              <a:rPr lang="ru-RU" dirty="0"/>
              <a:t>: </a:t>
            </a:r>
            <a:r>
              <a:rPr lang="ru-RU" dirty="0" err="1"/>
              <a:t>Mozilla</a:t>
            </a:r>
            <a:r>
              <a:rPr lang="ru-RU" dirty="0"/>
              <a:t>/</a:t>
            </a:r>
            <a:r>
              <a:rPr lang="en-US" dirty="0"/>
              <a:t>7</a:t>
            </a:r>
            <a:r>
              <a:rPr lang="ru-RU" dirty="0"/>
              <a:t>.0</a:t>
            </a:r>
            <a:endParaRPr lang="en-US" dirty="0"/>
          </a:p>
          <a:p>
            <a:pPr marL="0" indent="0">
              <a:buNone/>
              <a:defRPr/>
            </a:pPr>
            <a:r>
              <a:rPr lang="ru-RU" dirty="0" err="1"/>
              <a:t>Accept</a:t>
            </a:r>
            <a:r>
              <a:rPr lang="ru-RU" dirty="0"/>
              <a:t>: </a:t>
            </a:r>
            <a:r>
              <a:rPr lang="ru-RU" dirty="0" err="1"/>
              <a:t>text</a:t>
            </a:r>
            <a:r>
              <a:rPr lang="ru-RU" dirty="0"/>
              <a:t>/</a:t>
            </a:r>
            <a:r>
              <a:rPr lang="ru-RU" dirty="0" err="1"/>
              <a:t>html</a:t>
            </a:r>
            <a:endParaRPr lang="ru-RU" dirty="0"/>
          </a:p>
          <a:p>
            <a:pPr marL="0" indent="0">
              <a:buNone/>
              <a:defRPr/>
            </a:pPr>
            <a:r>
              <a:rPr lang="ru-RU" dirty="0" err="1"/>
              <a:t>Connection</a:t>
            </a:r>
            <a:r>
              <a:rPr lang="ru-RU" dirty="0"/>
              <a:t>: </a:t>
            </a:r>
            <a:r>
              <a:rPr lang="ru-RU" dirty="0" err="1"/>
              <a:t>close</a:t>
            </a:r>
            <a:endParaRPr lang="ru-RU" dirty="0"/>
          </a:p>
          <a:p>
            <a:pPr marL="0" indent="0">
              <a:buNone/>
              <a:defRPr/>
            </a:pPr>
            <a:r>
              <a:rPr lang="ru-RU" i="1" dirty="0"/>
              <a:t>(пустая строка)</a:t>
            </a:r>
            <a:r>
              <a:rPr lang="ru-RU" dirty="0"/>
              <a:t> </a:t>
            </a: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95385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  <a:defRPr/>
            </a:pPr>
            <a:r>
              <a:rPr lang="ru-RU" b="1" dirty="0"/>
              <a:t>Ответ: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ru-RU" dirty="0"/>
              <a:t>HTTP/1.0 200 OK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ru-RU" dirty="0" err="1"/>
              <a:t>Date</a:t>
            </a:r>
            <a:r>
              <a:rPr lang="ru-RU" dirty="0"/>
              <a:t>: </a:t>
            </a:r>
            <a:r>
              <a:rPr lang="en-US" dirty="0"/>
              <a:t>Fri</a:t>
            </a:r>
            <a:r>
              <a:rPr lang="ru-RU" dirty="0"/>
              <a:t>, 11 </a:t>
            </a:r>
            <a:r>
              <a:rPr lang="en-US" dirty="0"/>
              <a:t>Nov</a:t>
            </a:r>
            <a:r>
              <a:rPr lang="ru-RU" dirty="0"/>
              <a:t> 2011 11:20:59 GMT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ru-RU" dirty="0" err="1"/>
              <a:t>Server</a:t>
            </a:r>
            <a:r>
              <a:rPr lang="ru-RU" dirty="0"/>
              <a:t>: </a:t>
            </a:r>
            <a:r>
              <a:rPr lang="ru-RU" dirty="0" err="1"/>
              <a:t>Apache</a:t>
            </a:r>
            <a:endParaRPr lang="ru-RU" dirty="0"/>
          </a:p>
          <a:p>
            <a:pPr>
              <a:lnSpc>
                <a:spcPct val="80000"/>
              </a:lnSpc>
              <a:buNone/>
              <a:defRPr/>
            </a:pPr>
            <a:r>
              <a:rPr lang="ru-RU" dirty="0"/>
              <a:t>X-</a:t>
            </a:r>
            <a:r>
              <a:rPr lang="ru-RU" dirty="0" err="1"/>
              <a:t>Powered</a:t>
            </a:r>
            <a:r>
              <a:rPr lang="ru-RU" dirty="0"/>
              <a:t>-</a:t>
            </a:r>
            <a:r>
              <a:rPr lang="ru-RU" dirty="0" err="1"/>
              <a:t>By</a:t>
            </a:r>
            <a:r>
              <a:rPr lang="ru-RU" dirty="0"/>
              <a:t>: PHP/5.2.4-2ubuntu5wm1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ru-RU" dirty="0" err="1"/>
              <a:t>Last-Modified</a:t>
            </a:r>
            <a:r>
              <a:rPr lang="ru-RU" dirty="0"/>
              <a:t>: </a:t>
            </a:r>
            <a:r>
              <a:rPr lang="ru-RU" dirty="0" err="1"/>
              <a:t>Wed</a:t>
            </a:r>
            <a:r>
              <a:rPr lang="ru-RU" dirty="0"/>
              <a:t>, 11 </a:t>
            </a:r>
            <a:r>
              <a:rPr lang="ru-RU" dirty="0" err="1"/>
              <a:t>Feb</a:t>
            </a:r>
            <a:r>
              <a:rPr lang="ru-RU" dirty="0"/>
              <a:t> 2009 11:20:59 GMT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ru-RU" dirty="0" err="1"/>
              <a:t>Content-Language</a:t>
            </a:r>
            <a:r>
              <a:rPr lang="ru-RU" dirty="0"/>
              <a:t>: </a:t>
            </a:r>
            <a:r>
              <a:rPr lang="ru-RU" dirty="0" err="1"/>
              <a:t>ru</a:t>
            </a:r>
            <a:endParaRPr lang="ru-RU" dirty="0"/>
          </a:p>
          <a:p>
            <a:pPr>
              <a:lnSpc>
                <a:spcPct val="80000"/>
              </a:lnSpc>
              <a:buNone/>
              <a:defRPr/>
            </a:pPr>
            <a:r>
              <a:rPr lang="ru-RU" dirty="0" err="1"/>
              <a:t>Content-Type</a:t>
            </a:r>
            <a:r>
              <a:rPr lang="ru-RU" dirty="0"/>
              <a:t>: </a:t>
            </a:r>
            <a:r>
              <a:rPr lang="ru-RU" dirty="0" err="1"/>
              <a:t>text</a:t>
            </a:r>
            <a:r>
              <a:rPr lang="ru-RU" dirty="0"/>
              <a:t>/</a:t>
            </a:r>
            <a:r>
              <a:rPr lang="ru-RU" dirty="0" err="1"/>
              <a:t>html</a:t>
            </a:r>
            <a:r>
              <a:rPr lang="ru-RU" dirty="0"/>
              <a:t>; </a:t>
            </a:r>
            <a:r>
              <a:rPr lang="ru-RU" dirty="0" err="1"/>
              <a:t>charset</a:t>
            </a:r>
            <a:r>
              <a:rPr lang="ru-RU" dirty="0"/>
              <a:t>=utf-8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ru-RU" dirty="0" err="1"/>
              <a:t>Content-Length</a:t>
            </a:r>
            <a:r>
              <a:rPr lang="ru-RU" dirty="0"/>
              <a:t>: 1234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ru-RU" dirty="0" err="1"/>
              <a:t>Connection</a:t>
            </a:r>
            <a:r>
              <a:rPr lang="ru-RU" dirty="0"/>
              <a:t>: </a:t>
            </a:r>
            <a:r>
              <a:rPr lang="ru-RU" dirty="0" err="1"/>
              <a:t>close</a:t>
            </a:r>
            <a:endParaRPr lang="ru-RU" dirty="0"/>
          </a:p>
          <a:p>
            <a:pPr>
              <a:lnSpc>
                <a:spcPct val="80000"/>
              </a:lnSpc>
              <a:buNone/>
              <a:defRPr/>
            </a:pPr>
            <a:r>
              <a:rPr lang="ru-RU" i="1" dirty="0"/>
              <a:t>(далее следует запрошенная страница в </a:t>
            </a:r>
            <a:r>
              <a:rPr lang="en-US" i="1" dirty="0"/>
              <a:t>HTML</a:t>
            </a:r>
            <a:r>
              <a:rPr lang="ru-RU" i="1" dirty="0"/>
              <a:t>)</a:t>
            </a:r>
            <a:r>
              <a:rPr lang="ru-RU" dirty="0"/>
              <a:t> </a:t>
            </a: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8863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REST - </a:t>
            </a:r>
            <a:r>
              <a:rPr lang="ru-RU" dirty="0" err="1"/>
              <a:t>Representational</a:t>
            </a:r>
            <a:r>
              <a:rPr lang="ru-RU" dirty="0"/>
              <a:t> </a:t>
            </a:r>
            <a:r>
              <a:rPr lang="ru-RU" dirty="0" err="1"/>
              <a:t>State</a:t>
            </a:r>
            <a:r>
              <a:rPr lang="ru-RU" dirty="0"/>
              <a:t> </a:t>
            </a:r>
            <a:r>
              <a:rPr lang="ru-RU" dirty="0" err="1"/>
              <a:t>Transfer</a:t>
            </a:r>
            <a:r>
              <a:rPr lang="ru-RU" dirty="0"/>
              <a:t> </a:t>
            </a:r>
            <a:endParaRPr lang="en-US" dirty="0"/>
          </a:p>
          <a:p>
            <a:pPr algn="just"/>
            <a:r>
              <a:rPr lang="ru-RU" dirty="0"/>
              <a:t>Это не протокол! Это стиль построения архитектуры приложения</a:t>
            </a:r>
            <a:r>
              <a:rPr lang="ru-RU" dirty="0" smtClean="0"/>
              <a:t>!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ru-RU" dirty="0"/>
              <a:t>REST задействует HTTP </a:t>
            </a:r>
            <a:r>
              <a:rPr lang="ru-RU" dirty="0" err="1"/>
              <a:t>по-полной</a:t>
            </a:r>
            <a:r>
              <a:rPr lang="ru-RU" dirty="0"/>
              <a:t>: </a:t>
            </a:r>
            <a:r>
              <a:rPr lang="ru-RU" dirty="0" err="1"/>
              <a:t>авторизационные</a:t>
            </a:r>
            <a:r>
              <a:rPr lang="ru-RU" dirty="0"/>
              <a:t> заголовки, </a:t>
            </a:r>
            <a:r>
              <a:rPr lang="ru-RU" dirty="0" err="1"/>
              <a:t>content-negotiation</a:t>
            </a:r>
            <a:r>
              <a:rPr lang="ru-RU" dirty="0"/>
              <a:t> — предпочтения по формату, языку, кодировке и виду ответа, различные служебные заголовки, простая передача бинарных данных и т.п. Ошибки хорошо описываются кодами HTTP 4xx и </a:t>
            </a:r>
            <a:r>
              <a:rPr lang="ru-RU" dirty="0" smtClean="0"/>
              <a:t>5xx</a:t>
            </a:r>
            <a:endParaRPr lang="en-US" dirty="0" smtClean="0"/>
          </a:p>
          <a:p>
            <a:pPr algn="just"/>
            <a:endParaRPr lang="en-US" dirty="0"/>
          </a:p>
          <a:p>
            <a:pPr>
              <a:buFontTx/>
              <a:buNone/>
            </a:pPr>
            <a:r>
              <a:rPr lang="ru-RU" dirty="0"/>
              <a:t>Тело сообщения:</a:t>
            </a:r>
          </a:p>
          <a:p>
            <a:r>
              <a:rPr lang="ru-RU" dirty="0"/>
              <a:t>XML </a:t>
            </a:r>
          </a:p>
          <a:p>
            <a:r>
              <a:rPr lang="ru-RU" dirty="0"/>
              <a:t>JSON </a:t>
            </a:r>
          </a:p>
        </p:txBody>
      </p:sp>
    </p:spTree>
    <p:extLst>
      <p:ext uri="{BB962C8B-B14F-4D97-AF65-F5344CB8AC3E}">
        <p14:creationId xmlns:p14="http://schemas.microsoft.com/office/powerpoint/2010/main" val="181278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Снова про </a:t>
            </a:r>
            <a:r>
              <a:rPr lang="en-US" dirty="0" smtClean="0"/>
              <a:t>REST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8662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пользуемся </a:t>
            </a:r>
            <a:r>
              <a:rPr lang="en-US" dirty="0" smtClean="0"/>
              <a:t>HTTP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используем </a:t>
            </a:r>
            <a:r>
              <a:rPr lang="ru-RU" b="1" dirty="0"/>
              <a:t>POST</a:t>
            </a:r>
            <a:r>
              <a:rPr lang="ru-RU" dirty="0"/>
              <a:t> для создания ресурса о книге (передаем при этом XML, JSON или любой другой формат) с URI http://www.apress.com/book/. В ответ получаем с сервера URI нового ресурса: http://</a:t>
            </a:r>
            <a:r>
              <a:rPr lang="ru-RU" dirty="0" smtClean="0"/>
              <a:t>www.</a:t>
            </a:r>
            <a:r>
              <a:rPr lang="en-US" dirty="0" smtClean="0"/>
              <a:t>test</a:t>
            </a:r>
            <a:r>
              <a:rPr lang="ru-RU" dirty="0" smtClean="0"/>
              <a:t>.</a:t>
            </a:r>
            <a:r>
              <a:rPr lang="ru-RU" dirty="0" err="1" smtClean="0"/>
              <a:t>com</a:t>
            </a:r>
            <a:r>
              <a:rPr lang="ru-RU" dirty="0" smtClean="0"/>
              <a:t>/</a:t>
            </a:r>
            <a:r>
              <a:rPr lang="ru-RU" dirty="0" err="1" smtClean="0"/>
              <a:t>book</a:t>
            </a:r>
            <a:r>
              <a:rPr lang="ru-RU" dirty="0" smtClean="0"/>
              <a:t>/123456</a:t>
            </a:r>
            <a:r>
              <a:rPr lang="ru-RU" dirty="0"/>
              <a:t>; </a:t>
            </a:r>
          </a:p>
          <a:p>
            <a:r>
              <a:rPr lang="ru-RU" dirty="0"/>
              <a:t>..применим </a:t>
            </a:r>
            <a:r>
              <a:rPr lang="ru-RU" b="1" dirty="0"/>
              <a:t>GET</a:t>
            </a:r>
            <a:r>
              <a:rPr lang="ru-RU" dirty="0"/>
              <a:t> для считывания ресурса (а также для считывания тех ссылок на другие ресурсы, которые мы, возможно, встретим в теле объекта) по адресу http://</a:t>
            </a:r>
            <a:r>
              <a:rPr lang="ru-RU" dirty="0" smtClean="0"/>
              <a:t>www.</a:t>
            </a:r>
            <a:r>
              <a:rPr lang="en-US" dirty="0" smtClean="0"/>
              <a:t>test</a:t>
            </a:r>
            <a:r>
              <a:rPr lang="ru-RU" dirty="0" smtClean="0"/>
              <a:t>.</a:t>
            </a:r>
            <a:r>
              <a:rPr lang="ru-RU" dirty="0" err="1" smtClean="0"/>
              <a:t>com</a:t>
            </a:r>
            <a:r>
              <a:rPr lang="ru-RU" dirty="0" smtClean="0"/>
              <a:t>/</a:t>
            </a:r>
            <a:r>
              <a:rPr lang="ru-RU" dirty="0" err="1" smtClean="0"/>
              <a:t>book</a:t>
            </a:r>
            <a:r>
              <a:rPr lang="ru-RU" dirty="0" smtClean="0"/>
              <a:t>/123456</a:t>
            </a:r>
            <a:r>
              <a:rPr lang="ru-RU" dirty="0"/>
              <a:t>; </a:t>
            </a:r>
          </a:p>
          <a:p>
            <a:r>
              <a:rPr lang="ru-RU" dirty="0"/>
              <a:t>..используем </a:t>
            </a:r>
            <a:r>
              <a:rPr lang="ru-RU" b="1" dirty="0"/>
              <a:t>PUT</a:t>
            </a:r>
            <a:r>
              <a:rPr lang="ru-RU" dirty="0"/>
              <a:t> для обновления данных о ресурсе по адресу http://</a:t>
            </a:r>
            <a:r>
              <a:rPr lang="ru-RU" dirty="0" smtClean="0"/>
              <a:t>www.</a:t>
            </a:r>
            <a:r>
              <a:rPr lang="en-US" dirty="0" smtClean="0"/>
              <a:t>test</a:t>
            </a:r>
            <a:r>
              <a:rPr lang="ru-RU" dirty="0" smtClean="0"/>
              <a:t>.</a:t>
            </a:r>
            <a:r>
              <a:rPr lang="ru-RU" dirty="0" err="1" smtClean="0"/>
              <a:t>com</a:t>
            </a:r>
            <a:r>
              <a:rPr lang="ru-RU" dirty="0" smtClean="0"/>
              <a:t>/</a:t>
            </a:r>
            <a:r>
              <a:rPr lang="ru-RU" dirty="0" err="1" smtClean="0"/>
              <a:t>book</a:t>
            </a:r>
            <a:r>
              <a:rPr lang="ru-RU" dirty="0" smtClean="0"/>
              <a:t>/123456</a:t>
            </a:r>
            <a:r>
              <a:rPr lang="ru-RU" dirty="0"/>
              <a:t>; </a:t>
            </a:r>
          </a:p>
          <a:p>
            <a:r>
              <a:rPr lang="ru-RU" dirty="0"/>
              <a:t>..применим </a:t>
            </a:r>
            <a:r>
              <a:rPr lang="ru-RU" b="1" dirty="0"/>
              <a:t>DELETE</a:t>
            </a:r>
            <a:r>
              <a:rPr lang="ru-RU" dirty="0"/>
              <a:t> для удаления ресурса по адресу http://</a:t>
            </a:r>
            <a:r>
              <a:rPr lang="ru-RU" dirty="0" smtClean="0"/>
              <a:t>www</a:t>
            </a:r>
            <a:r>
              <a:rPr lang="en-US" dirty="0" smtClean="0"/>
              <a:t>.test</a:t>
            </a:r>
            <a:r>
              <a:rPr lang="ru-RU" dirty="0" smtClean="0"/>
              <a:t>.</a:t>
            </a:r>
            <a:r>
              <a:rPr lang="ru-RU" dirty="0" err="1" smtClean="0"/>
              <a:t>com</a:t>
            </a:r>
            <a:r>
              <a:rPr lang="ru-RU" dirty="0"/>
              <a:t>/ </a:t>
            </a:r>
            <a:r>
              <a:rPr lang="ru-RU" dirty="0" err="1" smtClean="0"/>
              <a:t>book</a:t>
            </a:r>
            <a:r>
              <a:rPr lang="ru-RU" dirty="0" smtClean="0"/>
              <a:t>/123456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415446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JAX-RS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JAX-RS – Java API for XML – </a:t>
            </a:r>
            <a:r>
              <a:rPr lang="en-US" dirty="0" err="1" smtClean="0"/>
              <a:t>RESTful</a:t>
            </a:r>
            <a:r>
              <a:rPr lang="en-US" dirty="0" smtClean="0"/>
              <a:t> Services</a:t>
            </a:r>
          </a:p>
          <a:p>
            <a:endParaRPr lang="en-US" dirty="0"/>
          </a:p>
          <a:p>
            <a:r>
              <a:rPr lang="ru-RU" dirty="0"/>
              <a:t>Справочная реализация JAX-RS называется </a:t>
            </a:r>
            <a:r>
              <a:rPr lang="ru-RU" dirty="0" err="1"/>
              <a:t>Jersey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237903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552" y="1988840"/>
            <a:ext cx="4369841" cy="2624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9729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 </a:t>
            </a:r>
            <a:r>
              <a:rPr lang="ru-RU" dirty="0" smtClean="0"/>
              <a:t>служба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14300" indent="0">
              <a:buNone/>
            </a:pPr>
            <a:r>
              <a:rPr lang="ru-RU" dirty="0"/>
              <a:t>REST-служба не реализует никаких интерфейсов, а также не расширяет какого-либо </a:t>
            </a:r>
            <a:r>
              <a:rPr lang="ru-RU" dirty="0" smtClean="0"/>
              <a:t>класса</a:t>
            </a:r>
            <a:r>
              <a:rPr lang="en-US" dirty="0"/>
              <a:t>.</a:t>
            </a:r>
            <a:r>
              <a:rPr lang="ru-RU" dirty="0" smtClean="0"/>
              <a:t> </a:t>
            </a:r>
            <a:endParaRPr lang="en-US" dirty="0" smtClean="0"/>
          </a:p>
          <a:p>
            <a:pPr marL="114300" indent="0">
              <a:buNone/>
            </a:pPr>
            <a:r>
              <a:rPr lang="ru-RU" dirty="0"/>
              <a:t>Т</a:t>
            </a:r>
            <a:r>
              <a:rPr lang="ru-RU" dirty="0" smtClean="0"/>
              <a:t>ребования </a:t>
            </a:r>
            <a:r>
              <a:rPr lang="ru-RU" dirty="0"/>
              <a:t>для написания </a:t>
            </a:r>
            <a:r>
              <a:rPr lang="en-US" dirty="0"/>
              <a:t>REST-</a:t>
            </a:r>
            <a:r>
              <a:rPr lang="ru-RU" dirty="0"/>
              <a:t>службы: </a:t>
            </a:r>
            <a:endParaRPr lang="ru-RU" dirty="0" smtClean="0"/>
          </a:p>
          <a:p>
            <a:r>
              <a:rPr lang="ru-RU" dirty="0" smtClean="0"/>
              <a:t>Класс </a:t>
            </a:r>
            <a:r>
              <a:rPr lang="ru-RU" dirty="0"/>
              <a:t>должен быть аннотирован с помощью @</a:t>
            </a:r>
            <a:r>
              <a:rPr lang="ru-RU" dirty="0" err="1"/>
              <a:t>javax.ws.rs.Path</a:t>
            </a:r>
            <a:r>
              <a:rPr lang="ru-RU" dirty="0"/>
              <a:t> (в JAX-RS 2.0 отсутствует XML-эквивалент метаданных, поскольку нет дескриптора развертывания); </a:t>
            </a:r>
          </a:p>
          <a:p>
            <a:r>
              <a:rPr lang="ru-RU" dirty="0" smtClean="0"/>
              <a:t>класс </a:t>
            </a:r>
            <a:r>
              <a:rPr lang="ru-RU" dirty="0"/>
              <a:t>должен быть определен как общедоступный (публичный), при этом не должен быть ни финальным, ни абстрактным; </a:t>
            </a:r>
          </a:p>
          <a:p>
            <a:r>
              <a:rPr lang="ru-RU" dirty="0" smtClean="0"/>
              <a:t>классы </a:t>
            </a:r>
            <a:r>
              <a:rPr lang="ru-RU" dirty="0"/>
              <a:t>корневых ресурсов (имеющие аннотацию @</a:t>
            </a:r>
            <a:r>
              <a:rPr lang="ru-RU" dirty="0" err="1"/>
              <a:t>Path</a:t>
            </a:r>
            <a:r>
              <a:rPr lang="ru-RU" dirty="0"/>
              <a:t>) должны иметь действующий по умолчанию общедоступный конструктор. Классы некорневых ресурсов не требуют такого конструктора; </a:t>
            </a:r>
          </a:p>
          <a:p>
            <a:r>
              <a:rPr lang="ru-RU" dirty="0" smtClean="0"/>
              <a:t>класс </a:t>
            </a:r>
            <a:r>
              <a:rPr lang="ru-RU" dirty="0"/>
              <a:t>ни в коем случае не должен определять метод </a:t>
            </a:r>
            <a:r>
              <a:rPr lang="ru-RU" dirty="0" err="1"/>
              <a:t>finalize</a:t>
            </a:r>
            <a:r>
              <a:rPr lang="ru-RU" dirty="0"/>
              <a:t>(); </a:t>
            </a:r>
          </a:p>
          <a:p>
            <a:r>
              <a:rPr lang="ru-RU" dirty="0" smtClean="0"/>
              <a:t>служба </a:t>
            </a:r>
            <a:r>
              <a:rPr lang="ru-RU" dirty="0"/>
              <a:t>должна быть объектом, не имеющим состояния, и не должна сохранять </a:t>
            </a:r>
            <a:r>
              <a:rPr lang="ru-RU" dirty="0" err="1"/>
              <a:t>клиентоспецифичное</a:t>
            </a:r>
            <a:r>
              <a:rPr lang="ru-RU" dirty="0"/>
              <a:t> состояние между вызовами методов. </a:t>
            </a:r>
          </a:p>
        </p:txBody>
      </p:sp>
    </p:spTree>
    <p:extLst>
      <p:ext uri="{BB962C8B-B14F-4D97-AF65-F5344CB8AC3E}">
        <p14:creationId xmlns:p14="http://schemas.microsoft.com/office/powerpoint/2010/main" val="35932938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 </a:t>
            </a:r>
            <a:r>
              <a:rPr lang="ru-RU" dirty="0" smtClean="0"/>
              <a:t>служба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60012" y="1700808"/>
            <a:ext cx="4792904" cy="4923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6810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 </a:t>
            </a:r>
            <a:r>
              <a:rPr lang="ru-RU" dirty="0" smtClean="0"/>
              <a:t>служба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4364" y="1916832"/>
            <a:ext cx="31242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3548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Передача параметров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321" y="2996952"/>
            <a:ext cx="5715358" cy="3685471"/>
          </a:xfrm>
          <a:prstGeom prst="rect">
            <a:avLst/>
          </a:prstGeom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fontAlgn="auto">
              <a:spcAft>
                <a:spcPts val="0"/>
              </a:spcAft>
              <a:buNone/>
            </a:pPr>
            <a:r>
              <a:rPr lang="ru-RU" sz="1800" dirty="0"/>
              <a:t>В JAX-RS предоставляется широкий набор аннотаций для извлечения различных параметров, которые могут присутствовать в запросе (@</a:t>
            </a:r>
            <a:r>
              <a:rPr lang="ru-RU" sz="1800" dirty="0" err="1"/>
              <a:t>PathParam</a:t>
            </a:r>
            <a:r>
              <a:rPr lang="ru-RU" sz="1800" dirty="0"/>
              <a:t>, @</a:t>
            </a:r>
            <a:r>
              <a:rPr lang="ru-RU" sz="1800" dirty="0" err="1"/>
              <a:t>QueryParam</a:t>
            </a:r>
            <a:r>
              <a:rPr lang="ru-RU" sz="1800" dirty="0"/>
              <a:t>, @</a:t>
            </a:r>
            <a:r>
              <a:rPr lang="ru-RU" sz="1800" dirty="0" err="1"/>
              <a:t>MatrixParam</a:t>
            </a:r>
            <a:r>
              <a:rPr lang="ru-RU" sz="1800" dirty="0"/>
              <a:t>, @</a:t>
            </a:r>
            <a:r>
              <a:rPr lang="ru-RU" sz="1800" dirty="0" err="1"/>
              <a:t>CookieParam</a:t>
            </a:r>
            <a:r>
              <a:rPr lang="ru-RU" sz="1800" dirty="0"/>
              <a:t>, @</a:t>
            </a:r>
            <a:r>
              <a:rPr lang="ru-RU" sz="1800" dirty="0" err="1"/>
              <a:t>HeaderParam</a:t>
            </a:r>
            <a:r>
              <a:rPr lang="ru-RU" sz="1800" dirty="0"/>
              <a:t> и @</a:t>
            </a:r>
            <a:r>
              <a:rPr lang="ru-RU" sz="1800" dirty="0" err="1"/>
              <a:t>FormParam</a:t>
            </a:r>
            <a:r>
              <a:rPr lang="ru-RU" sz="18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0741208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 содержимого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14300" indent="0">
              <a:buNone/>
            </a:pPr>
            <a:r>
              <a:rPr lang="en-US" dirty="0">
                <a:solidFill>
                  <a:srgbClr val="646464"/>
                </a:solidFill>
                <a:latin typeface="Courier New" panose="02070309020205020404" pitchFamily="49" charset="0"/>
              </a:rPr>
              <a:t>@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Path(</a:t>
            </a:r>
            <a:r>
              <a:rPr lang="en-US" dirty="0">
                <a:solidFill>
                  <a:srgbClr val="2A00FF"/>
                </a:solidFill>
                <a:latin typeface="Courier New" panose="02070309020205020404" pitchFamily="49" charset="0"/>
              </a:rPr>
              <a:t>"/customer"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pPr marL="114300" indent="0">
              <a:buNone/>
            </a:pPr>
            <a:r>
              <a:rPr lang="en-US" dirty="0">
                <a:solidFill>
                  <a:srgbClr val="646464"/>
                </a:solidFill>
                <a:latin typeface="Courier New" panose="02070309020205020404" pitchFamily="49" charset="0"/>
              </a:rPr>
              <a:t>@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Produces(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MediaType.TEXT_PLAIN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pPr marL="114300" indent="0">
              <a:buNone/>
            </a:pP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CustomerRestService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{</a:t>
            </a:r>
          </a:p>
          <a:p>
            <a:pPr marL="114300" indent="0">
              <a:buNone/>
            </a:pPr>
            <a:r>
              <a:rPr lang="ru-RU" dirty="0" smtClean="0">
                <a:solidFill>
                  <a:srgbClr val="646464"/>
                </a:solidFill>
                <a:latin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646464"/>
                </a:solidFill>
                <a:latin typeface="Courier New" panose="02070309020205020404" pitchFamily="49" charset="0"/>
              </a:rPr>
              <a:t>@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GET</a:t>
            </a:r>
          </a:p>
          <a:p>
            <a:pPr marL="114300" indent="0">
              <a:buNone/>
            </a:pPr>
            <a:r>
              <a:rPr lang="ru-RU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Response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getAsPlainText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() {</a:t>
            </a:r>
          </a:p>
          <a:p>
            <a:pPr marL="114300" indent="0">
              <a:buNone/>
            </a:pPr>
            <a:r>
              <a:rPr lang="ru-RU" dirty="0" smtClean="0">
                <a:solidFill>
                  <a:srgbClr val="3F7F5F"/>
                </a:solidFill>
                <a:latin typeface="Courier New" panose="02070309020205020404" pitchFamily="49" charset="0"/>
              </a:rPr>
              <a:t>		// </a:t>
            </a:r>
            <a:r>
              <a:rPr lang="ru-RU" dirty="0">
                <a:solidFill>
                  <a:srgbClr val="3F7F5F"/>
                </a:solidFill>
                <a:latin typeface="Courier New" panose="02070309020205020404" pitchFamily="49" charset="0"/>
              </a:rPr>
              <a:t>...</a:t>
            </a:r>
          </a:p>
          <a:p>
            <a:pPr marL="114300" indent="0">
              <a:buNone/>
            </a:pPr>
            <a:r>
              <a:rPr lang="ru-RU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}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114300" indent="0">
              <a:buNone/>
            </a:pPr>
            <a:endParaRPr lang="ru-RU" dirty="0">
              <a:latin typeface="Courier New" panose="02070309020205020404" pitchFamily="49" charset="0"/>
            </a:endParaRPr>
          </a:p>
          <a:p>
            <a:pPr marL="114300" indent="0">
              <a:buNone/>
            </a:pPr>
            <a:r>
              <a:rPr lang="ru-RU" dirty="0" smtClean="0">
                <a:solidFill>
                  <a:srgbClr val="646464"/>
                </a:solidFill>
                <a:latin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646464"/>
                </a:solidFill>
                <a:latin typeface="Courier New" panose="02070309020205020404" pitchFamily="49" charset="0"/>
              </a:rPr>
              <a:t>@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GET</a:t>
            </a:r>
          </a:p>
          <a:p>
            <a:pPr marL="114300" indent="0">
              <a:buNone/>
            </a:pPr>
            <a:r>
              <a:rPr lang="ru-RU" dirty="0" smtClean="0">
                <a:solidFill>
                  <a:srgbClr val="646464"/>
                </a:solidFill>
                <a:latin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646464"/>
                </a:solidFill>
                <a:latin typeface="Courier New" panose="02070309020205020404" pitchFamily="49" charset="0"/>
              </a:rPr>
              <a:t>@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Produces(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MediaType.TEXT_HTML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pPr marL="114300" indent="0">
              <a:buNone/>
            </a:pPr>
            <a:r>
              <a:rPr lang="ru-RU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Response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getAsHtml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() {</a:t>
            </a:r>
          </a:p>
          <a:p>
            <a:pPr marL="114300" indent="0">
              <a:buNone/>
            </a:pPr>
            <a:r>
              <a:rPr lang="ru-RU" dirty="0" smtClean="0">
                <a:solidFill>
                  <a:srgbClr val="3F7F5F"/>
                </a:solidFill>
                <a:latin typeface="Courier New" panose="02070309020205020404" pitchFamily="49" charset="0"/>
              </a:rPr>
              <a:t>		// </a:t>
            </a:r>
            <a:r>
              <a:rPr lang="ru-RU" dirty="0">
                <a:solidFill>
                  <a:srgbClr val="3F7F5F"/>
                </a:solidFill>
                <a:latin typeface="Courier New" panose="02070309020205020404" pitchFamily="49" charset="0"/>
              </a:rPr>
              <a:t>...</a:t>
            </a:r>
          </a:p>
          <a:p>
            <a:pPr marL="114300" indent="0">
              <a:buNone/>
            </a:pPr>
            <a:r>
              <a:rPr lang="ru-RU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}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114300" indent="0">
              <a:buNone/>
            </a:pPr>
            <a:endParaRPr lang="ru-RU" dirty="0">
              <a:latin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ru-RU" dirty="0" smtClean="0">
                <a:solidFill>
                  <a:srgbClr val="646464"/>
                </a:solidFill>
                <a:latin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646464"/>
                </a:solidFill>
                <a:latin typeface="Courier New" panose="02070309020205020404" pitchFamily="49" charset="0"/>
              </a:rPr>
              <a:t>@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GET</a:t>
            </a:r>
          </a:p>
          <a:p>
            <a:pPr marL="411480" lvl="1" indent="0">
              <a:buNone/>
            </a:pPr>
            <a:r>
              <a:rPr lang="ru-RU" dirty="0" smtClean="0">
                <a:solidFill>
                  <a:srgbClr val="646464"/>
                </a:solidFill>
                <a:latin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646464"/>
                </a:solidFill>
                <a:latin typeface="Courier New" panose="02070309020205020404" pitchFamily="49" charset="0"/>
              </a:rPr>
              <a:t>@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Produces({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MediaType.APPLICATION_JSON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MediaType.APPLICATION_XML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})</a:t>
            </a:r>
          </a:p>
          <a:p>
            <a:pPr marL="411480" lvl="1" indent="0">
              <a:buNone/>
            </a:pPr>
            <a:r>
              <a:rPr lang="ru-RU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Response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getAsJsonAndXML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() {</a:t>
            </a:r>
          </a:p>
          <a:p>
            <a:pPr marL="411480" lvl="1" indent="0">
              <a:buNone/>
            </a:pPr>
            <a:r>
              <a:rPr lang="ru-RU" dirty="0" smtClean="0">
                <a:solidFill>
                  <a:srgbClr val="3F7F5F"/>
                </a:solidFill>
                <a:latin typeface="Courier New" panose="02070309020205020404" pitchFamily="49" charset="0"/>
              </a:rPr>
              <a:t>		// </a:t>
            </a:r>
            <a:r>
              <a:rPr lang="ru-RU" dirty="0">
                <a:solidFill>
                  <a:srgbClr val="3F7F5F"/>
                </a:solidFill>
                <a:latin typeface="Courier New" panose="02070309020205020404" pitchFamily="49" charset="0"/>
              </a:rPr>
              <a:t>...</a:t>
            </a:r>
          </a:p>
          <a:p>
            <a:pPr marL="411480" lvl="1" indent="0">
              <a:buNone/>
            </a:pPr>
            <a:r>
              <a:rPr lang="ru-RU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}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114300" indent="0">
              <a:buNone/>
            </a:pPr>
            <a:endParaRPr lang="ru-RU" dirty="0">
              <a:latin typeface="Courier New" panose="02070309020205020404" pitchFamily="49" charset="0"/>
            </a:endParaRPr>
          </a:p>
          <a:p>
            <a:pPr marL="114300" indent="0">
              <a:buNone/>
            </a:pPr>
            <a:r>
              <a:rPr lang="ru-RU" dirty="0" smtClean="0">
                <a:solidFill>
                  <a:srgbClr val="646464"/>
                </a:solidFill>
                <a:latin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646464"/>
                </a:solidFill>
                <a:latin typeface="Courier New" panose="02070309020205020404" pitchFamily="49" charset="0"/>
              </a:rPr>
              <a:t>@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PUT</a:t>
            </a:r>
          </a:p>
          <a:p>
            <a:pPr marL="114300" indent="0">
              <a:buNone/>
            </a:pPr>
            <a:r>
              <a:rPr lang="ru-RU" dirty="0" smtClean="0">
                <a:solidFill>
                  <a:srgbClr val="646464"/>
                </a:solidFill>
                <a:latin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646464"/>
                </a:solidFill>
                <a:latin typeface="Courier New" panose="02070309020205020404" pitchFamily="49" charset="0"/>
              </a:rPr>
              <a:t>@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Consumes(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MediaType.TEXT_PLAIN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pPr marL="114300" indent="0">
              <a:buNone/>
            </a:pPr>
            <a:r>
              <a:rPr lang="ru-RU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putName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>
                <a:solidFill>
                  <a:srgbClr val="6A3E3E"/>
                </a:solidFill>
                <a:latin typeface="Courier New" panose="02070309020205020404" pitchFamily="49" charset="0"/>
              </a:rPr>
              <a:t>customer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pPr marL="114300" indent="0">
              <a:buNone/>
            </a:pPr>
            <a:r>
              <a:rPr lang="ru-RU" dirty="0" smtClean="0">
                <a:solidFill>
                  <a:srgbClr val="3F7F5F"/>
                </a:solidFill>
                <a:latin typeface="Courier New" panose="02070309020205020404" pitchFamily="49" charset="0"/>
              </a:rPr>
              <a:t>		// </a:t>
            </a:r>
            <a:r>
              <a:rPr lang="ru-RU" dirty="0">
                <a:solidFill>
                  <a:srgbClr val="3F7F5F"/>
                </a:solidFill>
                <a:latin typeface="Courier New" panose="02070309020205020404" pitchFamily="49" charset="0"/>
              </a:rPr>
              <a:t>...</a:t>
            </a:r>
          </a:p>
          <a:p>
            <a:pPr marL="114300" indent="0">
              <a:buNone/>
            </a:pPr>
            <a:r>
              <a:rPr lang="ru-RU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}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114300" indent="0">
              <a:buNone/>
            </a:pPr>
            <a:r>
              <a:rPr lang="ru-RU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81186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Возвращаемое значение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14300" indent="0">
              <a:buNone/>
            </a:pPr>
            <a:r>
              <a:rPr lang="en-US" dirty="0">
                <a:solidFill>
                  <a:srgbClr val="646464"/>
                </a:solidFill>
                <a:latin typeface="Courier New" panose="02070309020205020404" pitchFamily="49" charset="0"/>
              </a:rPr>
              <a:t>@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Path(</a:t>
            </a:r>
            <a:r>
              <a:rPr lang="en-US" dirty="0">
                <a:solidFill>
                  <a:srgbClr val="2A00FF"/>
                </a:solidFill>
                <a:latin typeface="Courier New" panose="02070309020205020404" pitchFamily="49" charset="0"/>
              </a:rPr>
              <a:t>"/customer"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pPr marL="114300" indent="0">
              <a:buNone/>
            </a:pP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u="sng" dirty="0" err="1">
                <a:solidFill>
                  <a:srgbClr val="000000"/>
                </a:solidFill>
                <a:latin typeface="Courier New" panose="02070309020205020404" pitchFamily="49" charset="0"/>
              </a:rPr>
              <a:t>CustomerRestService</a:t>
            </a:r>
            <a:r>
              <a:rPr lang="en-US" b="1" u="sng" dirty="0">
                <a:solidFill>
                  <a:srgbClr val="000000"/>
                </a:solidFill>
                <a:latin typeface="Courier New" panose="02070309020205020404" pitchFamily="49" charset="0"/>
              </a:rPr>
              <a:t> {</a:t>
            </a:r>
          </a:p>
          <a:p>
            <a:pPr marL="114300" indent="0">
              <a:buNone/>
            </a:pPr>
            <a:r>
              <a:rPr lang="en-US" dirty="0">
                <a:solidFill>
                  <a:srgbClr val="646464"/>
                </a:solidFill>
                <a:latin typeface="Courier New" panose="02070309020205020404" pitchFamily="49" charset="0"/>
              </a:rPr>
              <a:t>@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GET</a:t>
            </a:r>
          </a:p>
          <a:p>
            <a:pPr marL="114300" indent="0">
              <a:buNone/>
            </a:pP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getAsPlainText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() {</a:t>
            </a:r>
          </a:p>
          <a:p>
            <a:pPr marL="114300" indent="0">
              <a:buNone/>
            </a:pPr>
            <a:r>
              <a:rPr lang="ru-RU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Customer(</a:t>
            </a:r>
            <a:r>
              <a:rPr lang="en-US" b="1" dirty="0">
                <a:solidFill>
                  <a:srgbClr val="2A00FF"/>
                </a:solidFill>
                <a:latin typeface="Courier New" panose="02070309020205020404" pitchFamily="49" charset="0"/>
              </a:rPr>
              <a:t>"</a:t>
            </a:r>
            <a:r>
              <a:rPr lang="en-US" b="1" dirty="0" err="1">
                <a:solidFill>
                  <a:srgbClr val="2A00FF"/>
                </a:solidFill>
                <a:latin typeface="Courier New" panose="02070309020205020404" pitchFamily="49" charset="0"/>
              </a:rPr>
              <a:t>Джон</a:t>
            </a:r>
            <a:r>
              <a:rPr lang="en-US" b="1" dirty="0">
                <a:solidFill>
                  <a:srgbClr val="2A00FF"/>
                </a:solidFill>
                <a:latin typeface="Courier New" panose="02070309020205020404" pitchFamily="49" charset="0"/>
              </a:rPr>
              <a:t>"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2A00FF"/>
                </a:solidFill>
                <a:latin typeface="Courier New" panose="02070309020205020404" pitchFamily="49" charset="0"/>
              </a:rPr>
              <a:t>"</a:t>
            </a:r>
            <a:r>
              <a:rPr lang="en-US" b="1" dirty="0" err="1">
                <a:solidFill>
                  <a:srgbClr val="2A00FF"/>
                </a:solidFill>
                <a:latin typeface="Courier New" panose="02070309020205020404" pitchFamily="49" charset="0"/>
              </a:rPr>
              <a:t>Смит</a:t>
            </a:r>
            <a:r>
              <a:rPr lang="en-US" b="1" dirty="0">
                <a:solidFill>
                  <a:srgbClr val="2A00FF"/>
                </a:solidFill>
                <a:latin typeface="Courier New" panose="02070309020205020404" pitchFamily="49" charset="0"/>
              </a:rPr>
              <a:t>"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2A00FF"/>
                </a:solidFill>
                <a:latin typeface="Courier New" panose="02070309020205020404" pitchFamily="49" charset="0"/>
              </a:rPr>
              <a:t>"jsmith@gmail.com"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2A00FF"/>
                </a:solidFill>
                <a:latin typeface="Courier New" panose="02070309020205020404" pitchFamily="49" charset="0"/>
              </a:rPr>
              <a:t>"12 34565"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).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toString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();</a:t>
            </a:r>
          </a:p>
          <a:p>
            <a:pPr marL="114300" indent="0">
              <a:buNone/>
            </a:pPr>
            <a:r>
              <a:rPr lang="ru-RU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</a:p>
          <a:p>
            <a:pPr marL="114300" indent="0">
              <a:buNone/>
            </a:pPr>
            <a:endParaRPr lang="ru-RU" dirty="0">
              <a:latin typeface="Courier New" panose="02070309020205020404" pitchFamily="49" charset="0"/>
            </a:endParaRPr>
          </a:p>
          <a:p>
            <a:pPr marL="114300" indent="0">
              <a:buNone/>
            </a:pPr>
            <a:r>
              <a:rPr lang="en-US" dirty="0">
                <a:solidFill>
                  <a:srgbClr val="646464"/>
                </a:solidFill>
                <a:latin typeface="Courier New" panose="02070309020205020404" pitchFamily="49" charset="0"/>
              </a:rPr>
              <a:t>@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GET</a:t>
            </a:r>
          </a:p>
          <a:p>
            <a:pPr marL="114300" indent="0">
              <a:buNone/>
            </a:pPr>
            <a:r>
              <a:rPr lang="en-US" dirty="0">
                <a:solidFill>
                  <a:srgbClr val="646464"/>
                </a:solidFill>
                <a:latin typeface="Courier New" panose="02070309020205020404" pitchFamily="49" charset="0"/>
              </a:rPr>
              <a:t>@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Path(</a:t>
            </a:r>
            <a:r>
              <a:rPr lang="en-US" dirty="0">
                <a:solidFill>
                  <a:srgbClr val="2A00FF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2A00FF"/>
                </a:solidFill>
                <a:latin typeface="Courier New" panose="02070309020205020404" pitchFamily="49" charset="0"/>
              </a:rPr>
              <a:t>maxbonus</a:t>
            </a:r>
            <a:r>
              <a:rPr lang="en-US" dirty="0">
                <a:solidFill>
                  <a:srgbClr val="2A00FF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pPr marL="114300" indent="0">
              <a:buNone/>
            </a:pP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Long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getMaximumBonusAllowed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() {</a:t>
            </a:r>
          </a:p>
          <a:p>
            <a:pPr marL="114300" indent="0">
              <a:buNone/>
            </a:pPr>
            <a:r>
              <a:rPr lang="ru-RU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1234L;</a:t>
            </a:r>
          </a:p>
          <a:p>
            <a:pPr marL="114300" indent="0">
              <a:buNone/>
            </a:pPr>
            <a:r>
              <a:rPr lang="ru-RU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</a:p>
          <a:p>
            <a:pPr marL="114300" indent="0">
              <a:buNone/>
            </a:pPr>
            <a:endParaRPr lang="ru-RU" dirty="0">
              <a:latin typeface="Courier New" panose="02070309020205020404" pitchFamily="49" charset="0"/>
            </a:endParaRPr>
          </a:p>
          <a:p>
            <a:pPr marL="114300" indent="0">
              <a:buNone/>
            </a:pPr>
            <a:r>
              <a:rPr lang="en-US" dirty="0">
                <a:solidFill>
                  <a:srgbClr val="646464"/>
                </a:solidFill>
                <a:latin typeface="Courier New" panose="02070309020205020404" pitchFamily="49" charset="0"/>
              </a:rPr>
              <a:t>@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GET</a:t>
            </a:r>
          </a:p>
          <a:p>
            <a:pPr marL="114300" indent="0">
              <a:buNone/>
            </a:pPr>
            <a:r>
              <a:rPr lang="en-US" dirty="0">
                <a:solidFill>
                  <a:srgbClr val="646464"/>
                </a:solidFill>
                <a:latin typeface="Courier New" panose="02070309020205020404" pitchFamily="49" charset="0"/>
              </a:rPr>
              <a:t>@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Produces(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MediaType.APPLICATION_XML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pPr marL="114300" indent="0">
              <a:buNone/>
            </a:pP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Customer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getAsXML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() {</a:t>
            </a:r>
          </a:p>
          <a:p>
            <a:pPr marL="114300" indent="0">
              <a:buNone/>
            </a:pPr>
            <a:r>
              <a:rPr lang="ru-RU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Customer(</a:t>
            </a:r>
            <a:r>
              <a:rPr lang="en-US" b="1" dirty="0">
                <a:solidFill>
                  <a:srgbClr val="2A00FF"/>
                </a:solidFill>
                <a:latin typeface="Courier New" panose="02070309020205020404" pitchFamily="49" charset="0"/>
              </a:rPr>
              <a:t>"</a:t>
            </a:r>
            <a:r>
              <a:rPr lang="en-US" b="1" dirty="0" err="1">
                <a:solidFill>
                  <a:srgbClr val="2A00FF"/>
                </a:solidFill>
                <a:latin typeface="Courier New" panose="02070309020205020404" pitchFamily="49" charset="0"/>
              </a:rPr>
              <a:t>Джон</a:t>
            </a:r>
            <a:r>
              <a:rPr lang="en-US" b="1" dirty="0">
                <a:solidFill>
                  <a:srgbClr val="2A00FF"/>
                </a:solidFill>
                <a:latin typeface="Courier New" panose="02070309020205020404" pitchFamily="49" charset="0"/>
              </a:rPr>
              <a:t>"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2A00FF"/>
                </a:solidFill>
                <a:latin typeface="Courier New" panose="02070309020205020404" pitchFamily="49" charset="0"/>
              </a:rPr>
              <a:t>"</a:t>
            </a:r>
            <a:r>
              <a:rPr lang="en-US" b="1" dirty="0" err="1">
                <a:solidFill>
                  <a:srgbClr val="2A00FF"/>
                </a:solidFill>
                <a:latin typeface="Courier New" panose="02070309020205020404" pitchFamily="49" charset="0"/>
              </a:rPr>
              <a:t>Смит</a:t>
            </a:r>
            <a:r>
              <a:rPr lang="en-US" b="1" dirty="0">
                <a:solidFill>
                  <a:srgbClr val="2A00FF"/>
                </a:solidFill>
                <a:latin typeface="Courier New" panose="02070309020205020404" pitchFamily="49" charset="0"/>
              </a:rPr>
              <a:t>"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2A00FF"/>
                </a:solidFill>
                <a:latin typeface="Courier New" panose="02070309020205020404" pitchFamily="49" charset="0"/>
              </a:rPr>
              <a:t>"jsmith@gmail.com"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2A00FF"/>
                </a:solidFill>
                <a:latin typeface="Courier New" panose="02070309020205020404" pitchFamily="49" charset="0"/>
              </a:rPr>
              <a:t>"12 34565"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pPr marL="114300" indent="0">
              <a:buNone/>
            </a:pPr>
            <a:r>
              <a:rPr lang="ru-RU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</a:p>
          <a:p>
            <a:pPr marL="114300" indent="0">
              <a:buNone/>
            </a:pPr>
            <a:endParaRPr lang="ru-RU" dirty="0">
              <a:latin typeface="Courier New" panose="02070309020205020404" pitchFamily="49" charset="0"/>
            </a:endParaRPr>
          </a:p>
          <a:p>
            <a:pPr marL="114300" indent="0">
              <a:buNone/>
            </a:pPr>
            <a:r>
              <a:rPr lang="en-US" dirty="0">
                <a:solidFill>
                  <a:srgbClr val="646464"/>
                </a:solidFill>
                <a:latin typeface="Courier New" panose="02070309020205020404" pitchFamily="49" charset="0"/>
              </a:rPr>
              <a:t>@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GET</a:t>
            </a:r>
          </a:p>
          <a:p>
            <a:pPr marL="114300" indent="0">
              <a:buNone/>
            </a:pPr>
            <a:r>
              <a:rPr lang="en-US" dirty="0">
                <a:solidFill>
                  <a:srgbClr val="646464"/>
                </a:solidFill>
                <a:latin typeface="Courier New" panose="02070309020205020404" pitchFamily="49" charset="0"/>
              </a:rPr>
              <a:t>@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Produces(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MediaType.APPLICATION_JSON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pPr marL="114300" indent="0">
              <a:buNone/>
            </a:pP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Response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getAsJson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() {</a:t>
            </a:r>
          </a:p>
          <a:p>
            <a:pPr marL="114300" indent="0">
              <a:buNone/>
            </a:pPr>
            <a:r>
              <a:rPr lang="ru-RU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Response.ok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Customer(</a:t>
            </a:r>
            <a:r>
              <a:rPr lang="en-US" b="1" dirty="0">
                <a:solidFill>
                  <a:srgbClr val="2A00FF"/>
                </a:solidFill>
                <a:latin typeface="Courier New" panose="02070309020205020404" pitchFamily="49" charset="0"/>
              </a:rPr>
              <a:t>"</a:t>
            </a:r>
            <a:r>
              <a:rPr lang="ru-RU" b="1" dirty="0">
                <a:solidFill>
                  <a:srgbClr val="2A00FF"/>
                </a:solidFill>
                <a:latin typeface="Courier New" panose="02070309020205020404" pitchFamily="49" charset="0"/>
              </a:rPr>
              <a:t>Джон"</a:t>
            </a:r>
            <a:r>
              <a:rPr lang="ru-RU" b="1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ru-RU" b="1" dirty="0">
                <a:solidFill>
                  <a:srgbClr val="2A00FF"/>
                </a:solidFill>
                <a:latin typeface="Courier New" panose="02070309020205020404" pitchFamily="49" charset="0"/>
              </a:rPr>
              <a:t>"Смит"</a:t>
            </a:r>
            <a:r>
              <a:rPr lang="ru-RU" b="1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ru-RU" b="1" dirty="0">
                <a:solidFill>
                  <a:srgbClr val="2A00FF"/>
                </a:solidFill>
                <a:latin typeface="Courier New" panose="02070309020205020404" pitchFamily="49" charset="0"/>
              </a:rPr>
              <a:t>"</a:t>
            </a:r>
            <a:r>
              <a:rPr lang="en-US" b="1" dirty="0">
                <a:solidFill>
                  <a:srgbClr val="2A00FF"/>
                </a:solidFill>
                <a:latin typeface="Courier New" panose="02070309020205020404" pitchFamily="49" charset="0"/>
              </a:rPr>
              <a:t>jsmith@gmail.com"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2A00FF"/>
                </a:solidFill>
                <a:latin typeface="Courier New" panose="02070309020205020404" pitchFamily="49" charset="0"/>
              </a:rPr>
              <a:t>"12 34565"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), </a:t>
            </a:r>
            <a:r>
              <a:rPr lang="ru-RU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MediaType.APPLICATION_JSON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.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build();</a:t>
            </a:r>
          </a:p>
          <a:p>
            <a:pPr marL="114300" indent="0">
              <a:buNone/>
            </a:pPr>
            <a:r>
              <a:rPr lang="ru-RU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</a:p>
          <a:p>
            <a:pPr marL="114300" indent="0">
              <a:buNone/>
            </a:pPr>
            <a:r>
              <a:rPr lang="ru-RU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058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Погода в </a:t>
            </a:r>
            <a:r>
              <a:rPr lang="ru-RU" dirty="0" smtClean="0"/>
              <a:t>Санкт-Петербурге</a:t>
            </a:r>
            <a:endParaRPr lang="en-US" dirty="0" smtClean="0"/>
          </a:p>
          <a:p>
            <a:pPr lvl="1"/>
            <a:r>
              <a:rPr lang="ru-RU" dirty="0" smtClean="0"/>
              <a:t>http</a:t>
            </a:r>
            <a:r>
              <a:rPr lang="ru-RU" dirty="0"/>
              <a:t>://pogoda.ru/Sankt-Peterburg/ 	</a:t>
            </a:r>
          </a:p>
          <a:p>
            <a:r>
              <a:rPr lang="ru-RU" dirty="0"/>
              <a:t>Интересные фотографии с </a:t>
            </a:r>
            <a:r>
              <a:rPr lang="ru-RU" dirty="0" err="1"/>
              <a:t>Flickr</a:t>
            </a:r>
            <a:r>
              <a:rPr lang="ru-RU" dirty="0"/>
              <a:t> по состоянию на 1 января 2014 года </a:t>
            </a:r>
            <a:endParaRPr lang="en-US" dirty="0" smtClean="0"/>
          </a:p>
          <a:p>
            <a:pPr lvl="1"/>
            <a:r>
              <a:rPr lang="ru-RU" dirty="0" smtClean="0"/>
              <a:t>http</a:t>
            </a:r>
            <a:r>
              <a:rPr lang="ru-RU" dirty="0"/>
              <a:t>://www.flickr.com/explore/2014/01/01 	</a:t>
            </a:r>
          </a:p>
          <a:p>
            <a:r>
              <a:rPr lang="ru-RU" dirty="0"/>
              <a:t>Интересные фотографии с </a:t>
            </a:r>
            <a:r>
              <a:rPr lang="ru-RU" dirty="0" err="1"/>
              <a:t>Flickr</a:t>
            </a:r>
            <a:r>
              <a:rPr lang="ru-RU" dirty="0"/>
              <a:t> за последнюю </a:t>
            </a:r>
            <a:r>
              <a:rPr lang="ru-RU" dirty="0" smtClean="0"/>
              <a:t>неделю</a:t>
            </a:r>
            <a:endParaRPr lang="en-US" dirty="0" smtClean="0"/>
          </a:p>
          <a:p>
            <a:pPr lvl="1"/>
            <a:r>
              <a:rPr lang="ru-RU" dirty="0" smtClean="0"/>
              <a:t>http</a:t>
            </a:r>
            <a:r>
              <a:rPr lang="ru-RU" dirty="0"/>
              <a:t>://www.flickr.com/explore/interesting/7days 	</a:t>
            </a:r>
          </a:p>
          <a:p>
            <a:r>
              <a:rPr lang="ru-RU" dirty="0"/>
              <a:t>Список приключенческих </a:t>
            </a:r>
            <a:r>
              <a:rPr lang="ru-RU" dirty="0" smtClean="0"/>
              <a:t>фильмов</a:t>
            </a:r>
            <a:endParaRPr lang="en-US" dirty="0" smtClean="0"/>
          </a:p>
          <a:p>
            <a:pPr lvl="1"/>
            <a:r>
              <a:rPr lang="ru-RU" dirty="0" smtClean="0"/>
              <a:t>http</a:t>
            </a:r>
            <a:r>
              <a:rPr lang="ru-RU" dirty="0"/>
              <a:t>://www.movies.com/categories/adventure 	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54413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клиента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String </a:t>
            </a:r>
            <a:r>
              <a:rPr lang="en-US" dirty="0" err="1"/>
              <a:t>uri</a:t>
            </a:r>
            <a:r>
              <a:rPr lang="en-US" dirty="0"/>
              <a:t> =   "</a:t>
            </a:r>
            <a:r>
              <a:rPr lang="en-US" dirty="0">
                <a:hlinkClick r:id="rId2"/>
              </a:rPr>
              <a:t>http://localhost:8080/rest/xml/customer/1</a:t>
            </a:r>
            <a:r>
              <a:rPr lang="en-US" dirty="0"/>
              <a:t>";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URL </a:t>
            </a:r>
            <a:r>
              <a:rPr lang="en-US" dirty="0" err="1"/>
              <a:t>url</a:t>
            </a:r>
            <a:r>
              <a:rPr lang="en-US" dirty="0"/>
              <a:t> = new URL(</a:t>
            </a:r>
            <a:r>
              <a:rPr lang="en-US" dirty="0" err="1"/>
              <a:t>uri</a:t>
            </a:r>
            <a:r>
              <a:rPr lang="en-US" dirty="0"/>
              <a:t>);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HttpURLConnection</a:t>
            </a:r>
            <a:r>
              <a:rPr lang="en-US" dirty="0"/>
              <a:t> connection = (</a:t>
            </a:r>
            <a:r>
              <a:rPr lang="en-US" dirty="0" err="1"/>
              <a:t>HttpURLConnection</a:t>
            </a:r>
            <a:r>
              <a:rPr lang="en-US" dirty="0"/>
              <a:t>) </a:t>
            </a:r>
            <a:r>
              <a:rPr lang="en-US" dirty="0" err="1"/>
              <a:t>url.openConnection</a:t>
            </a:r>
            <a:r>
              <a:rPr lang="en-US" dirty="0"/>
              <a:t>();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connection.setRequestMethod</a:t>
            </a:r>
            <a:r>
              <a:rPr lang="en-US" dirty="0"/>
              <a:t>("GET");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connection.setRequestProperty</a:t>
            </a:r>
            <a:r>
              <a:rPr lang="en-US" dirty="0"/>
              <a:t>("Accept", "application/xml");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 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JAXBContext</a:t>
            </a:r>
            <a:r>
              <a:rPr lang="en-US" dirty="0"/>
              <a:t> </a:t>
            </a:r>
            <a:r>
              <a:rPr lang="en-US" dirty="0" err="1"/>
              <a:t>jc</a:t>
            </a:r>
            <a:r>
              <a:rPr lang="en-US" dirty="0"/>
              <a:t> = </a:t>
            </a:r>
            <a:r>
              <a:rPr lang="en-US" dirty="0" err="1"/>
              <a:t>JAXBContext.newInstance</a:t>
            </a:r>
            <a:r>
              <a:rPr lang="en-US" dirty="0"/>
              <a:t>(</a:t>
            </a:r>
            <a:r>
              <a:rPr lang="en-US" dirty="0" err="1"/>
              <a:t>Customer.class</a:t>
            </a:r>
            <a:r>
              <a:rPr lang="en-US" dirty="0"/>
              <a:t>);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InputStream</a:t>
            </a:r>
            <a:r>
              <a:rPr lang="en-US" dirty="0"/>
              <a:t> xml = </a:t>
            </a:r>
            <a:r>
              <a:rPr lang="en-US" dirty="0" err="1"/>
              <a:t>connection.getInputStream</a:t>
            </a:r>
            <a:r>
              <a:rPr lang="en-US" dirty="0"/>
              <a:t>();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Customer </a:t>
            </a:r>
            <a:r>
              <a:rPr lang="en-US" dirty="0" err="1"/>
              <a:t>customer</a:t>
            </a:r>
            <a:r>
              <a:rPr lang="en-US" dirty="0"/>
              <a:t> = (Customer) </a:t>
            </a:r>
            <a:r>
              <a:rPr lang="en-US" dirty="0" err="1"/>
              <a:t>jc.createUnmarshaller</a:t>
            </a:r>
            <a:r>
              <a:rPr lang="en-US" dirty="0"/>
              <a:t>().</a:t>
            </a:r>
            <a:r>
              <a:rPr lang="en-US" dirty="0" err="1"/>
              <a:t>unmarshal</a:t>
            </a:r>
            <a:r>
              <a:rPr lang="en-US" dirty="0"/>
              <a:t>(xml);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 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connection.disconnect</a:t>
            </a:r>
            <a:r>
              <a:rPr lang="ru-RU" dirty="0"/>
              <a:t>();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endParaRPr lang="ru-RU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526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Представления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 smtClean="0"/>
              <a:t>1 </a:t>
            </a:r>
            <a:r>
              <a:rPr lang="ru-RU" dirty="0" smtClean="0"/>
              <a:t>вариант:</a:t>
            </a:r>
            <a:endParaRPr lang="en-US" dirty="0" smtClean="0"/>
          </a:p>
          <a:p>
            <a:r>
              <a:rPr lang="ru-RU" dirty="0" smtClean="0"/>
              <a:t>http</a:t>
            </a:r>
            <a:r>
              <a:rPr lang="ru-RU" dirty="0"/>
              <a:t>://pogoda.ru/Sankt-Peterburg</a:t>
            </a:r>
            <a:r>
              <a:rPr lang="ru-RU" dirty="0" smtClean="0"/>
              <a:t>/</a:t>
            </a:r>
          </a:p>
          <a:p>
            <a:r>
              <a:rPr lang="ru-RU" dirty="0"/>
              <a:t>http://</a:t>
            </a:r>
            <a:r>
              <a:rPr lang="ru-RU" dirty="0" smtClean="0"/>
              <a:t>pogoda.ru/Sankt-Peterburg/</a:t>
            </a:r>
            <a:r>
              <a:rPr lang="en-US" dirty="0" err="1" smtClean="0"/>
              <a:t>cvs</a:t>
            </a:r>
            <a:endParaRPr lang="en-US" dirty="0" smtClean="0"/>
          </a:p>
          <a:p>
            <a:r>
              <a:rPr lang="ru-RU" dirty="0"/>
              <a:t>http://</a:t>
            </a:r>
            <a:r>
              <a:rPr lang="ru-RU" dirty="0" smtClean="0"/>
              <a:t>pogoda.ru/Sankt-Peterburg/</a:t>
            </a:r>
            <a:r>
              <a:rPr lang="en-US" dirty="0" err="1" smtClean="0"/>
              <a:t>json</a:t>
            </a:r>
            <a:endParaRPr lang="ru-RU" dirty="0"/>
          </a:p>
          <a:p>
            <a:endParaRPr lang="ru-RU" dirty="0"/>
          </a:p>
          <a:p>
            <a:pPr marL="114300" indent="0">
              <a:buNone/>
            </a:pPr>
            <a:r>
              <a:rPr lang="ru-RU" dirty="0" smtClean="0"/>
              <a:t>2 вариант:</a:t>
            </a:r>
            <a:endParaRPr lang="en-US" dirty="0" smtClean="0"/>
          </a:p>
          <a:p>
            <a:r>
              <a:rPr lang="ru-RU" dirty="0"/>
              <a:t>http://pogoda.ru/Sankt-Peterburg/</a:t>
            </a:r>
          </a:p>
          <a:p>
            <a:pPr marL="114300" indent="0">
              <a:buNone/>
            </a:pPr>
            <a:r>
              <a:rPr lang="ru-RU" dirty="0" smtClean="0"/>
              <a:t>И задействовать </a:t>
            </a:r>
            <a:r>
              <a:rPr lang="ru-RU" dirty="0"/>
              <a:t>механизм, называемый </a:t>
            </a:r>
            <a:r>
              <a:rPr lang="ru-RU" i="1" dirty="0"/>
              <a:t>согласованием содержимого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7300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Адресуемость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Ваша веб-служба должна делать приложение максимально </a:t>
            </a:r>
            <a:r>
              <a:rPr lang="ru-RU" dirty="0" smtClean="0"/>
              <a:t>адресуемым.</a:t>
            </a:r>
          </a:p>
          <a:p>
            <a:r>
              <a:rPr lang="ru-RU" dirty="0" smtClean="0"/>
              <a:t>Это </a:t>
            </a:r>
            <a:r>
              <a:rPr lang="ru-RU" dirty="0"/>
              <a:t>означает, что каждый значимый информационный элемент в вашем приложении должен быть ресурсом и иметь URI, по которому можно легко попасть к этому </a:t>
            </a:r>
            <a:r>
              <a:rPr lang="ru-RU" dirty="0" smtClean="0"/>
              <a:t>ресурсу.</a:t>
            </a:r>
          </a:p>
          <a:p>
            <a:r>
              <a:rPr lang="ru-RU" dirty="0" smtClean="0"/>
              <a:t>URI </a:t>
            </a:r>
            <a:r>
              <a:rPr lang="ru-RU" dirty="0"/>
              <a:t>— единственный информационный фрагмент, который необходимо опубликовать для обеспечения доступа к ресурсу. </a:t>
            </a:r>
          </a:p>
        </p:txBody>
      </p:sp>
    </p:spTree>
    <p:extLst>
      <p:ext uri="{BB962C8B-B14F-4D97-AF65-F5344CB8AC3E}">
        <p14:creationId xmlns:p14="http://schemas.microsoft.com/office/powerpoint/2010/main" val="3547385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Связность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72744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Если между двумя ресурсами существует четкая взаимосвязь, то они должны быть </a:t>
            </a:r>
            <a:r>
              <a:rPr lang="ru-RU" dirty="0" smtClean="0"/>
              <a:t>соединены.</a:t>
            </a:r>
          </a:p>
          <a:p>
            <a:r>
              <a:rPr lang="ru-RU" dirty="0" smtClean="0"/>
              <a:t>REST </a:t>
            </a:r>
            <a:r>
              <a:rPr lang="ru-RU" dirty="0"/>
              <a:t>постулирует, что веб-службы также должны пользоваться преимуществами </a:t>
            </a:r>
            <a:r>
              <a:rPr lang="ru-RU" dirty="0" err="1"/>
              <a:t>гипермедийности</a:t>
            </a:r>
            <a:r>
              <a:rPr lang="ru-RU" dirty="0"/>
              <a:t>, информируя клиента о том, какие ресурсы доступны и куда двигаться </a:t>
            </a:r>
            <a:r>
              <a:rPr lang="ru-RU" dirty="0" smtClean="0"/>
              <a:t>дальше.</a:t>
            </a:r>
          </a:p>
          <a:p>
            <a:r>
              <a:rPr lang="ru-RU" dirty="0" smtClean="0"/>
              <a:t>REST </a:t>
            </a:r>
            <a:r>
              <a:rPr lang="ru-RU" dirty="0"/>
              <a:t>стимулирует легкую </a:t>
            </a:r>
            <a:r>
              <a:rPr lang="ru-RU" dirty="0" err="1"/>
              <a:t>обнаруживаемость</a:t>
            </a:r>
            <a:r>
              <a:rPr lang="ru-RU" dirty="0"/>
              <a:t> служб. </a:t>
            </a:r>
            <a:endParaRPr lang="ru-RU" dirty="0" smtClean="0"/>
          </a:p>
          <a:p>
            <a:r>
              <a:rPr lang="ru-RU" dirty="0" smtClean="0"/>
              <a:t>Располагая </a:t>
            </a:r>
            <a:r>
              <a:rPr lang="ru-RU" dirty="0"/>
              <a:t>единственным URI, пользовательский агент, который обращается к хорошо связанной веб-службе, может обнаружить все доступные действия, ресурсы, их различные представления и т. д. </a:t>
            </a:r>
          </a:p>
          <a:p>
            <a:r>
              <a:rPr lang="ru-RU" dirty="0"/>
              <a:t>Например, когда пользовательский агент (браузер) ищет представление </a:t>
            </a:r>
            <a:r>
              <a:rPr lang="ru-RU" dirty="0" smtClean="0"/>
              <a:t>CD, </a:t>
            </a:r>
            <a:r>
              <a:rPr lang="ru-RU" dirty="0"/>
              <a:t>в этом представлении может содержаться не только имя исполнителя, но и ссылка на его биографию (в виде URI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Пользовательский </a:t>
            </a:r>
            <a:r>
              <a:rPr lang="ru-RU" dirty="0"/>
              <a:t>агент определяет, переходить по этой ссылке или нет. Представление также может содержать и ссылки на другие представления ресурса или доступных действий. </a:t>
            </a:r>
          </a:p>
        </p:txBody>
      </p:sp>
    </p:spTree>
    <p:extLst>
      <p:ext uri="{BB962C8B-B14F-4D97-AF65-F5344CB8AC3E}">
        <p14:creationId xmlns:p14="http://schemas.microsoft.com/office/powerpoint/2010/main" val="1005343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Отсутствие состояния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4475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Последняя из важнейших черт REST — отсутствие сохранения </a:t>
            </a:r>
            <a:r>
              <a:rPr lang="ru-RU" dirty="0" smtClean="0"/>
              <a:t>состояния.</a:t>
            </a:r>
          </a:p>
          <a:p>
            <a:r>
              <a:rPr lang="ru-RU" dirty="0" smtClean="0"/>
              <a:t>Она </a:t>
            </a:r>
            <a:r>
              <a:rPr lang="ru-RU" dirty="0"/>
              <a:t>означает, что каждый HTTP-запрос происходит в полной изоляции от других, так как серверу никогда не приходится отслеживать запросы, выполненные </a:t>
            </a:r>
            <a:r>
              <a:rPr lang="ru-RU" dirty="0" smtClean="0"/>
              <a:t>ранее.</a:t>
            </a:r>
          </a:p>
          <a:p>
            <a:r>
              <a:rPr lang="ru-RU" dirty="0" smtClean="0"/>
              <a:t>Состояние </a:t>
            </a:r>
            <a:r>
              <a:rPr lang="ru-RU" dirty="0"/>
              <a:t>ресурса и состояние приложения обычно </a:t>
            </a:r>
            <a:r>
              <a:rPr lang="ru-RU" dirty="0" smtClean="0"/>
              <a:t>различаются.</a:t>
            </a:r>
          </a:p>
          <a:p>
            <a:r>
              <a:rPr lang="ru-RU" dirty="0" smtClean="0"/>
              <a:t>Состояние </a:t>
            </a:r>
            <a:r>
              <a:rPr lang="ru-RU" dirty="0"/>
              <a:t>ресурса должно находиться на сервере и совместно </a:t>
            </a:r>
            <a:r>
              <a:rPr lang="ru-RU" dirty="0" smtClean="0"/>
              <a:t>исполь</a:t>
            </a:r>
            <a:r>
              <a:rPr lang="ru-RU" dirty="0"/>
              <a:t>зоваться всеми, а состояние приложения — оставаться на клиенте и принадлежать только ему. </a:t>
            </a:r>
            <a:endParaRPr lang="ru-RU" dirty="0" smtClean="0"/>
          </a:p>
          <a:p>
            <a:r>
              <a:rPr lang="ru-RU" dirty="0" smtClean="0"/>
              <a:t>Отсутствие </a:t>
            </a:r>
            <a:r>
              <a:rPr lang="ru-RU" dirty="0"/>
              <a:t>сохранения состояния связано с многочисленными преимуществами. В частности, эта черта улучшает масштабируемость: не приходится обрабатывать информацию о сеансах, маршрутизировать последующие запросы на тот же сервер, что и предыдущие (балансирование нагрузки), обрабатывать отказы (например, связанные с перебоями в работе) и т. д. Если вам требуется сохранять состояние, то клиенту приходится выполнять дополнительную работу, связанную с этим. </a:t>
            </a:r>
          </a:p>
        </p:txBody>
      </p:sp>
    </p:spTree>
    <p:extLst>
      <p:ext uri="{BB962C8B-B14F-4D97-AF65-F5344CB8AC3E}">
        <p14:creationId xmlns:p14="http://schemas.microsoft.com/office/powerpoint/2010/main" val="1418733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Протокол HTTP основан на запросах и ответах, которыми обмениваются клиент и сервер. Клиент отправляет на сервер запрос и ожидает получить от него </a:t>
            </a:r>
            <a:r>
              <a:rPr lang="ru-RU" dirty="0" smtClean="0"/>
              <a:t>ответ. </a:t>
            </a:r>
            <a:endParaRPr lang="en-US" dirty="0" smtClean="0"/>
          </a:p>
          <a:p>
            <a:r>
              <a:rPr lang="ru-RU" dirty="0" smtClean="0"/>
              <a:t>Сообщения</a:t>
            </a:r>
            <a:r>
              <a:rPr lang="ru-RU" dirty="0"/>
              <a:t>, которыми они обмениваются, состоят из конверта и тела. Тело также называется полезной информацией или сущностью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9009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5271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threads</Template>
  <TotalTime>706</TotalTime>
  <Words>1050</Words>
  <Application>Microsoft Office PowerPoint</Application>
  <PresentationFormat>Экран (4:3)</PresentationFormat>
  <Paragraphs>209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6" baseType="lpstr">
      <vt:lpstr>Arial</vt:lpstr>
      <vt:lpstr>Book Antiqua</vt:lpstr>
      <vt:lpstr>Century Gothic</vt:lpstr>
      <vt:lpstr>Courier New</vt:lpstr>
      <vt:lpstr>Perpetua</vt:lpstr>
      <vt:lpstr>Аптека</vt:lpstr>
      <vt:lpstr>Java-2</vt:lpstr>
      <vt:lpstr>REST</vt:lpstr>
      <vt:lpstr>REST</vt:lpstr>
      <vt:lpstr>Представления</vt:lpstr>
      <vt:lpstr>Адресуемость</vt:lpstr>
      <vt:lpstr>Связность</vt:lpstr>
      <vt:lpstr>Отсутствие состояния </vt:lpstr>
      <vt:lpstr>HTTP</vt:lpstr>
      <vt:lpstr>HTTP</vt:lpstr>
      <vt:lpstr>HTTP</vt:lpstr>
      <vt:lpstr>Структура протокола</vt:lpstr>
      <vt:lpstr>Стартовая строка</vt:lpstr>
      <vt:lpstr>Методы</vt:lpstr>
      <vt:lpstr>Методы</vt:lpstr>
      <vt:lpstr>Коды состояния</vt:lpstr>
      <vt:lpstr>Заголовки</vt:lpstr>
      <vt:lpstr>Заголовки</vt:lpstr>
      <vt:lpstr>Пример</vt:lpstr>
      <vt:lpstr>Пример</vt:lpstr>
      <vt:lpstr>Снова про REST</vt:lpstr>
      <vt:lpstr>Как пользуемся HTTP</vt:lpstr>
      <vt:lpstr>JAX-RS</vt:lpstr>
      <vt:lpstr>Пример</vt:lpstr>
      <vt:lpstr>REST служба</vt:lpstr>
      <vt:lpstr>REST служба</vt:lpstr>
      <vt:lpstr>REST служба</vt:lpstr>
      <vt:lpstr>Передача параметров</vt:lpstr>
      <vt:lpstr>Тип содержимого</vt:lpstr>
      <vt:lpstr>Возвращаемое значение</vt:lpstr>
      <vt:lpstr>Пример клиента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Yana V. Kuznetsova</dc:creator>
  <cp:lastModifiedBy>Антон Кузнецов</cp:lastModifiedBy>
  <cp:revision>391</cp:revision>
  <dcterms:created xsi:type="dcterms:W3CDTF">2012-04-25T04:31:18Z</dcterms:created>
  <dcterms:modified xsi:type="dcterms:W3CDTF">2015-11-24T11:30:48Z</dcterms:modified>
</cp:coreProperties>
</file>