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87" r:id="rId5"/>
    <p:sldId id="286" r:id="rId6"/>
    <p:sldId id="288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58" r:id="rId31"/>
    <p:sldId id="25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1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7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35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CB19F-F75E-4395-815B-873D17CBA6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6535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B3562-AC86-43AF-8D24-1B96EAED03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3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4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68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33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41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8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5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37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61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3B3D3-1DDF-4CE9-A426-96CC3AEAB89F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6D6D8-9580-4227-A081-8DF7E4957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7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Финансовая математика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829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/>
              <a:t>Определение стоимости купонной облигации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Можно воспользоваться формулой аннуитета для купонных выплат: 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1050" y="2997200"/>
          <a:ext cx="5472113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3" imgW="1955800" imgH="482600" progId="Equation.3">
                  <p:embed/>
                </p:oleObj>
              </mc:Choice>
              <mc:Fallback>
                <p:oleObj name="Формула" r:id="rId3" imgW="19558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997200"/>
                        <a:ext cx="5472113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9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/>
              <a:t>Определение стоимости купонной облигации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1684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При получении купонных выплат чаще, чем один раз в год, можно использовать следующую формулу (</a:t>
            </a:r>
            <a:r>
              <a:rPr lang="en-US" altLang="ru-RU" sz="2800" i="1" smtClean="0">
                <a:latin typeface="Times New Roman" pitchFamily="18" charset="0"/>
              </a:rPr>
              <a:t>m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количество выплат в году):</a:t>
            </a: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79613" y="3500438"/>
          <a:ext cx="4752975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3" imgW="1816100" imgH="685800" progId="Equation.3">
                  <p:embed/>
                </p:oleObj>
              </mc:Choice>
              <mc:Fallback>
                <p:oleObj name="Формула" r:id="rId3" imgW="18161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500438"/>
                        <a:ext cx="4752975" cy="179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04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/>
              <a:t>Определение стоимости купонной облигации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276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Если облигация была приобретена в период между выплатами купонов, то купон должен быть поделен между покупателем и продавцом облигации: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где </a:t>
            </a: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процентный доход за год;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T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время, в течение которого облигация находилась в руках продавца или покупателя (в днях).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003800" y="2997200"/>
          <a:ext cx="251936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3" imgW="901309" imgH="393529" progId="Equation.3">
                  <p:embed/>
                </p:oleObj>
              </mc:Choice>
              <mc:Fallback>
                <p:oleObj name="Формула" r:id="rId3" imgW="90130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997200"/>
                        <a:ext cx="2519363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34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/>
              <a:t>Определение стоимости дисконтной облигации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2800" smtClean="0"/>
              <a:t>Для целого числа лет:</a:t>
            </a:r>
          </a:p>
          <a:p>
            <a:pPr marL="0" indent="0" eaLnBrk="1" hangingPunct="1">
              <a:buFontTx/>
              <a:buNone/>
            </a:pPr>
            <a:endParaRPr lang="ru-RU" altLang="ru-RU" sz="2800" smtClean="0"/>
          </a:p>
          <a:p>
            <a:pPr marL="0" indent="0" eaLnBrk="1" hangingPunct="1">
              <a:buFontTx/>
              <a:buNone/>
            </a:pPr>
            <a:endParaRPr lang="ru-RU" altLang="ru-RU" sz="2800" smtClean="0"/>
          </a:p>
          <a:p>
            <a:pPr marL="0" indent="0" eaLnBrk="1" hangingPunct="1">
              <a:buFontTx/>
              <a:buNone/>
            </a:pPr>
            <a:endParaRPr lang="ru-RU" altLang="ru-RU" sz="2800" smtClean="0"/>
          </a:p>
          <a:p>
            <a:pPr marL="0" indent="0" eaLnBrk="1" hangingPunct="1">
              <a:buFontTx/>
              <a:buNone/>
            </a:pPr>
            <a:r>
              <a:rPr lang="ru-RU" altLang="ru-RU" sz="2800" smtClean="0"/>
              <a:t>где </a:t>
            </a:r>
            <a:r>
              <a:rPr lang="en-US" altLang="ru-RU" sz="2800" i="1" smtClean="0">
                <a:latin typeface="Times New Roman" pitchFamily="18" charset="0"/>
              </a:rPr>
              <a:t>P</a:t>
            </a:r>
            <a:r>
              <a:rPr lang="ru-RU" altLang="ru-RU" sz="2800" smtClean="0"/>
              <a:t> – теоретическая стоимость облигации; </a:t>
            </a:r>
          </a:p>
          <a:p>
            <a:pPr marL="0" indent="0"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N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номинал облигации;</a:t>
            </a:r>
          </a:p>
          <a:p>
            <a:pPr marL="0" indent="0"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R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ставка дисконтирования;</a:t>
            </a:r>
            <a:r>
              <a:rPr lang="en-US" altLang="ru-RU" sz="2800" smtClean="0"/>
              <a:t> </a:t>
            </a:r>
            <a:endParaRPr lang="ru-RU" altLang="ru-RU" sz="2800" smtClean="0"/>
          </a:p>
          <a:p>
            <a:pPr marL="0" indent="0"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n</a:t>
            </a:r>
            <a:r>
              <a:rPr lang="ru-RU" altLang="ru-RU" sz="2800" smtClean="0"/>
              <a:t> – целое число лет.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987675" y="2060575"/>
          <a:ext cx="2736850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3" imgW="812447" imgH="431613" progId="Equation.3">
                  <p:embed/>
                </p:oleObj>
              </mc:Choice>
              <mc:Fallback>
                <p:oleObj name="Формула" r:id="rId3" imgW="81244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060575"/>
                        <a:ext cx="2736850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3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/>
              <a:t>Определение стоимости дисконтной облигации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Эта же формула может использоваться для нецелого числа лет, тогда </a:t>
            </a:r>
            <a:r>
              <a:rPr lang="en-US" altLang="ru-RU" sz="2800" i="1" smtClean="0"/>
              <a:t>n</a:t>
            </a:r>
            <a:r>
              <a:rPr lang="ru-RU" altLang="ru-RU" sz="2800" smtClean="0"/>
              <a:t> – срок до погашения облигации (в годах).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Можно также использовать следующую формулу:</a:t>
            </a:r>
          </a:p>
        </p:txBody>
      </p:sp>
      <p:graphicFrame>
        <p:nvGraphicFramePr>
          <p:cNvPr id="921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268538" y="4005263"/>
          <a:ext cx="4392612" cy="156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Формула" r:id="rId3" imgW="1676400" imgH="596900" progId="Equation.3">
                  <p:embed/>
                </p:oleObj>
              </mc:Choice>
              <mc:Fallback>
                <p:oleObj name="Формула" r:id="rId3" imgW="16764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005263"/>
                        <a:ext cx="4392612" cy="156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45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Доходность облигации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Текущая доходность: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r>
              <a:rPr lang="ru-RU" altLang="ru-RU" sz="2800" smtClean="0"/>
              <a:t>где </a:t>
            </a:r>
            <a:r>
              <a:rPr lang="en-US" altLang="ru-RU" sz="2800" i="1" smtClean="0">
                <a:latin typeface="Times New Roman" pitchFamily="18" charset="0"/>
              </a:rPr>
              <a:t>R</a:t>
            </a:r>
            <a:r>
              <a:rPr lang="en-US" altLang="ru-RU" sz="2800" i="1" baseline="-25000" smtClean="0">
                <a:latin typeface="Times New Roman" pitchFamily="18" charset="0"/>
              </a:rPr>
              <a:t>t</a:t>
            </a:r>
            <a:r>
              <a:rPr lang="ru-RU" altLang="ru-RU" sz="2800" smtClean="0"/>
              <a:t> – текущая доходность;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ru-RU" altLang="ru-RU" sz="2800" smtClean="0"/>
              <a:t> – процентный доход в денежных единицах;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P </a:t>
            </a:r>
            <a:r>
              <a:rPr lang="en-US" altLang="ru-RU" sz="2800" smtClean="0"/>
              <a:t>– </a:t>
            </a:r>
            <a:r>
              <a:rPr lang="ru-RU" altLang="ru-RU" sz="2800" smtClean="0"/>
              <a:t>цена облигации.</a:t>
            </a:r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924300" y="2205038"/>
          <a:ext cx="1800225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Формула" r:id="rId3" imgW="507780" imgH="393529" progId="Equation.3">
                  <p:embed/>
                </p:oleObj>
              </mc:Choice>
              <mc:Fallback>
                <p:oleObj name="Формула" r:id="rId3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205038"/>
                        <a:ext cx="1800225" cy="139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637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Доходность облигации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Доходность к погашению – такая ставка дисконтирования, которая приравнивает теоретическую стоимость облигации с ее текущей рыночной стоимостью.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Может быть определена из любой формулы определения теоретической стоимости облигации, например из:</a:t>
            </a:r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47813" y="4724400"/>
          <a:ext cx="66246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Формула" r:id="rId3" imgW="2921000" imgH="431800" progId="Equation.3">
                  <p:embed/>
                </p:oleObj>
              </mc:Choice>
              <mc:Fallback>
                <p:oleObj name="Формула" r:id="rId3" imgW="2921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724400"/>
                        <a:ext cx="662463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02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mtClean="0"/>
              <a:t>Доходность облигации к погашению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39888"/>
            <a:ext cx="8291513" cy="45259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ru-RU" sz="2800" smtClean="0"/>
          </a:p>
          <a:p>
            <a:pPr eaLnBrk="1" hangingPunct="1">
              <a:buFontTx/>
              <a:buNone/>
            </a:pPr>
            <a:endParaRPr lang="en-US" altLang="ru-RU" sz="2800" smtClean="0"/>
          </a:p>
          <a:p>
            <a:pPr eaLnBrk="1" hangingPunct="1">
              <a:buFontTx/>
              <a:buNone/>
            </a:pPr>
            <a:endParaRPr lang="en-US" altLang="ru-RU" sz="2800" smtClean="0"/>
          </a:p>
          <a:p>
            <a:pPr eaLnBrk="1" hangingPunct="1">
              <a:buFontTx/>
              <a:buNone/>
            </a:pPr>
            <a:r>
              <a:rPr lang="ru-RU" altLang="ru-RU" sz="2800" smtClean="0"/>
              <a:t>Для дисконтной облигации: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</p:txBody>
      </p:sp>
      <p:graphicFrame>
        <p:nvGraphicFramePr>
          <p:cNvPr id="1229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80063" y="2924175"/>
          <a:ext cx="19431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Формула" r:id="rId3" imgW="774364" imgH="444307" progId="Equation.3">
                  <p:embed/>
                </p:oleObj>
              </mc:Choice>
              <mc:Fallback>
                <p:oleObj name="Формула" r:id="rId3" imgW="774364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924175"/>
                        <a:ext cx="19431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81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mtClean="0"/>
              <a:t>Доходность облигации к погашению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Для краткосрочных облигаций (сроком менее 1 года):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величина дохода (дисконта, процента);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P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цена облигации;</a:t>
            </a:r>
          </a:p>
          <a:p>
            <a:pPr eaLnBrk="1" hangingPunct="1">
              <a:buFontTx/>
              <a:buNone/>
            </a:pPr>
            <a:r>
              <a:rPr lang="ru-RU" altLang="ru-RU" sz="2800" i="1" smtClean="0">
                <a:latin typeface="Times New Roman" pitchFamily="18" charset="0"/>
              </a:rPr>
              <a:t>Т</a:t>
            </a:r>
            <a:r>
              <a:rPr lang="ru-RU" altLang="ru-RU" sz="2800" smtClean="0"/>
              <a:t> – число дней до погашения.</a:t>
            </a: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08175" y="2565400"/>
          <a:ext cx="5400675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Формула" r:id="rId3" imgW="1815312" imgH="393529" progId="Equation.3">
                  <p:embed/>
                </p:oleObj>
              </mc:Choice>
              <mc:Fallback>
                <p:oleObj name="Формула" r:id="rId3" imgW="18153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565400"/>
                        <a:ext cx="5400675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824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Доходность облигации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Реализованная доходность – доходность к погашению, рассчитанная исходя из известной ставки реинвестирования (отличающейся от доходности к погашению) промежуточных процентных выплат к дате погашения (продажи) облигации.</a:t>
            </a:r>
          </a:p>
        </p:txBody>
      </p:sp>
    </p:spTree>
    <p:extLst>
      <p:ext uri="{BB962C8B-B14F-4D97-AF65-F5344CB8AC3E}">
        <p14:creationId xmlns:p14="http://schemas.microsoft.com/office/powerpoint/2010/main" val="41074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 денежного потока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Денежный поток – совокупность притоков и оттоков денежных средств</a:t>
            </a:r>
          </a:p>
          <a:p>
            <a:r>
              <a:rPr lang="ru-RU" dirty="0" smtClean="0"/>
              <a:t>Горизонт планирования делится на периоды анализа</a:t>
            </a:r>
          </a:p>
          <a:p>
            <a:r>
              <a:rPr lang="ru-RU" dirty="0" smtClean="0"/>
              <a:t>Рассматривается нетто денежный поток в каждом периоде анализа</a:t>
            </a:r>
          </a:p>
          <a:p>
            <a:r>
              <a:rPr lang="ru-RU" dirty="0" smtClean="0"/>
              <a:t>Денежный поток привязывается к началу или концу периода анализа (</a:t>
            </a:r>
            <a:r>
              <a:rPr lang="ru-RU" dirty="0" err="1" smtClean="0"/>
              <a:t>пренумерандо</a:t>
            </a:r>
            <a:r>
              <a:rPr lang="ru-RU" dirty="0" smtClean="0"/>
              <a:t> и </a:t>
            </a:r>
            <a:r>
              <a:rPr lang="ru-RU" dirty="0" err="1" smtClean="0"/>
              <a:t>постнумерандо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095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/>
              <a:t>Метод расчета реализованной доходности облигации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все промежуточные платежи приводятся к дате последнего поступления по известной ставке реинвестирования (отличающейся от доходности к погашению);</a:t>
            </a:r>
          </a:p>
          <a:p>
            <a:pPr eaLnBrk="1" hangingPunct="1"/>
            <a:endParaRPr lang="ru-RU" altLang="ru-RU" sz="2800" smtClean="0"/>
          </a:p>
          <a:p>
            <a:pPr eaLnBrk="1" hangingPunct="1"/>
            <a:r>
              <a:rPr lang="ru-RU" altLang="ru-RU" sz="2800" smtClean="0"/>
              <a:t>ставка которая приравнивает будущую суммарную стоимость денежных потоков с текущей рыночной стоимостью облигации – реализованная доходность.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</p:txBody>
      </p:sp>
    </p:spTree>
    <p:extLst>
      <p:ext uri="{BB962C8B-B14F-4D97-AF65-F5344CB8AC3E}">
        <p14:creationId xmlns:p14="http://schemas.microsoft.com/office/powerpoint/2010/main" val="14446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Цена акций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Виды стоимостей акции: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номинал акции;</a:t>
            </a:r>
          </a:p>
          <a:p>
            <a:pPr eaLnBrk="1" hangingPunct="1"/>
            <a:r>
              <a:rPr lang="ru-RU" altLang="ru-RU" smtClean="0"/>
              <a:t>книжная (балансовая) стоимость;</a:t>
            </a:r>
          </a:p>
          <a:p>
            <a:pPr eaLnBrk="1" hangingPunct="1"/>
            <a:r>
              <a:rPr lang="ru-RU" altLang="ru-RU" smtClean="0"/>
              <a:t>рыночная стоимость;</a:t>
            </a:r>
          </a:p>
          <a:p>
            <a:pPr eaLnBrk="1" hangingPunct="1"/>
            <a:r>
              <a:rPr lang="ru-RU" altLang="ru-RU" smtClean="0"/>
              <a:t>теоретическая стоимость.</a:t>
            </a:r>
          </a:p>
        </p:txBody>
      </p:sp>
    </p:spTree>
    <p:extLst>
      <p:ext uri="{BB962C8B-B14F-4D97-AF65-F5344CB8AC3E}">
        <p14:creationId xmlns:p14="http://schemas.microsoft.com/office/powerpoint/2010/main" val="4067699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Цена акций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349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Для привилегированной акции: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2800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P</a:t>
            </a:r>
            <a:r>
              <a:rPr lang="en-US" altLang="ru-RU" sz="2800" smtClean="0"/>
              <a:t> –</a:t>
            </a:r>
            <a:r>
              <a:rPr lang="ru-RU" altLang="ru-RU" sz="2800" smtClean="0"/>
              <a:t> стоимость акции;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величина фиксированного дивиденда;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R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ставка дисконтирования.</a:t>
            </a:r>
          </a:p>
        </p:txBody>
      </p:sp>
      <p:graphicFrame>
        <p:nvGraphicFramePr>
          <p:cNvPr id="1433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916238" y="2133600"/>
          <a:ext cx="1582737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Формула" r:id="rId3" imgW="457002" imgH="393529" progId="Equation.3">
                  <p:embed/>
                </p:oleObj>
              </mc:Choice>
              <mc:Fallback>
                <p:oleObj name="Формула" r:id="rId3" imgW="45700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133600"/>
                        <a:ext cx="1582737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5403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Цена акций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Для обыкновенной акции: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en-US" altLang="ru-RU" sz="2800" i="1" baseline="-25000" smtClean="0">
                <a:latin typeface="Times New Roman" pitchFamily="18" charset="0"/>
              </a:rPr>
              <a:t>1</a:t>
            </a:r>
            <a:r>
              <a:rPr lang="en-US" altLang="ru-RU" sz="2800" smtClean="0">
                <a:latin typeface="Times New Roman" pitchFamily="18" charset="0"/>
              </a:rPr>
              <a:t>, …, </a:t>
            </a: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en-US" altLang="ru-RU" sz="2800" i="1" baseline="-25000" smtClean="0">
                <a:latin typeface="Times New Roman" pitchFamily="18" charset="0"/>
              </a:rPr>
              <a:t>n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дивиденды соответствующего года;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P</a:t>
            </a:r>
            <a:r>
              <a:rPr lang="en-US" altLang="ru-RU" sz="2800" i="1" baseline="-25000" smtClean="0">
                <a:latin typeface="Times New Roman" pitchFamily="18" charset="0"/>
              </a:rPr>
              <a:t>n</a:t>
            </a:r>
            <a:r>
              <a:rPr lang="ru-RU" altLang="ru-RU" sz="2800" smtClean="0"/>
              <a:t> – стоимость погашения (продажи) акции.</a:t>
            </a:r>
          </a:p>
        </p:txBody>
      </p:sp>
      <p:graphicFrame>
        <p:nvGraphicFramePr>
          <p:cNvPr id="1536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484438" y="2349500"/>
          <a:ext cx="40386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Формула" r:id="rId3" imgW="1624895" imgH="444307" progId="Equation.3">
                  <p:embed/>
                </p:oleObj>
              </mc:Choice>
              <mc:Fallback>
                <p:oleObj name="Формула" r:id="rId3" imgW="162489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349500"/>
                        <a:ext cx="40386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431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Цена акций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Для акций, по которым не выплачиваются дивиденды: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r>
              <a:rPr lang="ru-RU" altLang="ru-RU" sz="2800" smtClean="0"/>
              <a:t>При неопределенно длительном сроке владения акцией: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</p:txBody>
      </p:sp>
      <p:graphicFrame>
        <p:nvGraphicFramePr>
          <p:cNvPr id="1638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76600" y="2349500"/>
          <a:ext cx="19446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Формула" r:id="rId3" imgW="812447" imgH="444307" progId="Equation.3">
                  <p:embed/>
                </p:oleObj>
              </mc:Choice>
              <mc:Fallback>
                <p:oleObj name="Формула" r:id="rId3" imgW="812447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49500"/>
                        <a:ext cx="19446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87675" y="4221163"/>
          <a:ext cx="252095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Формула" r:id="rId5" imgW="977476" imgH="444307" progId="Equation.3">
                  <p:embed/>
                </p:oleObj>
              </mc:Choice>
              <mc:Fallback>
                <p:oleObj name="Формула" r:id="rId5" imgW="97747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221163"/>
                        <a:ext cx="252095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6960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Цена акций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В модели увеличивающегося с постоянным темпом дивиденда: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en-US" altLang="ru-RU" sz="2800" baseline="-25000" smtClean="0">
                <a:latin typeface="Times New Roman" pitchFamily="18" charset="0"/>
              </a:rPr>
              <a:t>1</a:t>
            </a:r>
            <a:r>
              <a:rPr lang="ru-RU" altLang="ru-RU" sz="2800" smtClean="0"/>
              <a:t> – дивиденд первого года;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g</a:t>
            </a:r>
            <a:r>
              <a:rPr lang="ru-RU" altLang="ru-RU" sz="2800" smtClean="0"/>
              <a:t> – темп роста дивиденда.</a:t>
            </a:r>
          </a:p>
        </p:txBody>
      </p:sp>
      <p:graphicFrame>
        <p:nvGraphicFramePr>
          <p:cNvPr id="1741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43213" y="2636838"/>
          <a:ext cx="1873250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Формула" r:id="rId3" imgW="672808" imgH="431613" progId="Equation.3">
                  <p:embed/>
                </p:oleObj>
              </mc:Choice>
              <mc:Fallback>
                <p:oleObj name="Формула" r:id="rId3" imgW="67280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636838"/>
                        <a:ext cx="1873250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1554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Цена акций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4565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Темп роста дивиденда может быть определен по историческим данным: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i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en-US" altLang="ru-RU" sz="2800" i="1" baseline="-25000" smtClean="0">
                <a:latin typeface="Times New Roman" pitchFamily="18" charset="0"/>
              </a:rPr>
              <a:t>n</a:t>
            </a:r>
            <a:r>
              <a:rPr lang="en-US" altLang="ru-RU" sz="2800" smtClean="0"/>
              <a:t> </a:t>
            </a:r>
            <a:r>
              <a:rPr lang="ru-RU" altLang="ru-RU" sz="2800" smtClean="0"/>
              <a:t>– дивиденд года </a:t>
            </a:r>
            <a:r>
              <a:rPr lang="en-US" altLang="ru-RU" sz="2800" i="1" smtClean="0">
                <a:latin typeface="Times New Roman" pitchFamily="18" charset="0"/>
              </a:rPr>
              <a:t>n</a:t>
            </a:r>
            <a:r>
              <a:rPr lang="en-US" altLang="ru-RU" sz="2800" smtClean="0"/>
              <a:t>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en-US" altLang="ru-RU" sz="2800" baseline="-25000" smtClean="0">
                <a:latin typeface="Times New Roman" pitchFamily="18" charset="0"/>
              </a:rPr>
              <a:t>1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дивиденд первого года.</a:t>
            </a:r>
          </a:p>
        </p:txBody>
      </p:sp>
      <p:graphicFrame>
        <p:nvGraphicFramePr>
          <p:cNvPr id="1843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55875" y="2565400"/>
          <a:ext cx="2663825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Формула" r:id="rId3" imgW="888614" imgH="482391" progId="Equation.3">
                  <p:embed/>
                </p:oleObj>
              </mc:Choice>
              <mc:Fallback>
                <p:oleObj name="Формула" r:id="rId3" imgW="888614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565400"/>
                        <a:ext cx="2663825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007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Доходность акции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Если инвестор владел акцией менее года: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i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R</a:t>
            </a:r>
            <a:r>
              <a:rPr lang="en-US" altLang="ru-RU" sz="2800" smtClean="0"/>
              <a:t> - </a:t>
            </a:r>
            <a:r>
              <a:rPr lang="ru-RU" altLang="ru-RU" sz="2800" smtClean="0"/>
              <a:t> доходность в процентах годовых;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P</a:t>
            </a:r>
            <a:r>
              <a:rPr lang="en-US" altLang="ru-RU" sz="2800" i="1" baseline="-25000" smtClean="0">
                <a:latin typeface="Times New Roman" pitchFamily="18" charset="0"/>
              </a:rPr>
              <a:t>b</a:t>
            </a:r>
            <a:r>
              <a:rPr lang="ru-RU" altLang="ru-RU" sz="2800" smtClean="0"/>
              <a:t> – цена покупки акции;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P</a:t>
            </a:r>
            <a:r>
              <a:rPr lang="en-US" altLang="ru-RU" sz="2800" i="1" baseline="-25000" smtClean="0">
                <a:latin typeface="Times New Roman" pitchFamily="18" charset="0"/>
              </a:rPr>
              <a:t>s</a:t>
            </a:r>
            <a:r>
              <a:rPr lang="ru-RU" altLang="ru-RU" sz="2800" smtClean="0"/>
              <a:t> – цена продажи акции;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дивиденд, полученный за время владения;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i="1" smtClean="0">
                <a:latin typeface="Times New Roman" pitchFamily="18" charset="0"/>
              </a:rPr>
              <a:t>Т</a:t>
            </a:r>
            <a:r>
              <a:rPr lang="ru-RU" altLang="ru-RU" sz="2800" smtClean="0"/>
              <a:t> – период владения акцией (в днях).</a:t>
            </a:r>
          </a:p>
        </p:txBody>
      </p:sp>
      <p:graphicFrame>
        <p:nvGraphicFramePr>
          <p:cNvPr id="1945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763713" y="2133600"/>
          <a:ext cx="4176712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Формула" r:id="rId3" imgW="1409088" imgH="444307" progId="Equation.3">
                  <p:embed/>
                </p:oleObj>
              </mc:Choice>
              <mc:Fallback>
                <p:oleObj name="Формула" r:id="rId3" imgW="1409088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133600"/>
                        <a:ext cx="4176712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1547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Доходность акции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При сроке владения более года без учета реинвестирования дивидендов:</a:t>
            </a:r>
          </a:p>
          <a:p>
            <a:pPr eaLnBrk="1" hangingPunct="1">
              <a:buFontTx/>
              <a:buNone/>
            </a:pPr>
            <a:endParaRPr lang="ru-RU" altLang="ru-RU" sz="2800" smtClean="0"/>
          </a:p>
        </p:txBody>
      </p:sp>
      <p:graphicFrame>
        <p:nvGraphicFramePr>
          <p:cNvPr id="2048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700338" y="3141663"/>
          <a:ext cx="3455987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Формула" r:id="rId3" imgW="1054100" imgH="482600" progId="Equation.3">
                  <p:embed/>
                </p:oleObj>
              </mc:Choice>
              <mc:Fallback>
                <p:oleObj name="Формула" r:id="rId3" imgW="1054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141663"/>
                        <a:ext cx="3455987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0285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Доходность акции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При сроке владения более года с учетом реинвестирования дивиденда доходность акции определяется как доходность к погашению (или реализованная доходность) облигации с эквивалентным денежным потоком.</a:t>
            </a:r>
          </a:p>
        </p:txBody>
      </p:sp>
    </p:spTree>
    <p:extLst>
      <p:ext uri="{BB962C8B-B14F-4D97-AF65-F5344CB8AC3E}">
        <p14:creationId xmlns:p14="http://schemas.microsoft.com/office/powerpoint/2010/main" val="209731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Концепция временной стоимости денег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Любую финансовую операцию можно выразить в терминах денежного потока</a:t>
            </a:r>
          </a:p>
          <a:p>
            <a:r>
              <a:rPr lang="ru-RU" dirty="0" smtClean="0"/>
              <a:t>Элементы денежного потока</a:t>
            </a:r>
            <a:r>
              <a:rPr lang="en-US" dirty="0" smtClean="0"/>
              <a:t>,</a:t>
            </a:r>
            <a:r>
              <a:rPr lang="ru-RU" dirty="0" smtClean="0"/>
              <a:t> полученные в разные моменты времени</a:t>
            </a:r>
            <a:r>
              <a:rPr lang="en-US" dirty="0" smtClean="0"/>
              <a:t>, </a:t>
            </a:r>
            <a:r>
              <a:rPr lang="ru-RU" dirty="0" smtClean="0"/>
              <a:t>несопоставимы</a:t>
            </a:r>
          </a:p>
          <a:p>
            <a:r>
              <a:rPr lang="ru-RU" dirty="0" smtClean="0"/>
              <a:t>Для сопоставления элементов денежного потока используется дисконтирование или наращивание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99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Доходность векселей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Векселя котируются на основании дисконтной (учетной) доходности (учетной ставки):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R</a:t>
            </a:r>
            <a:r>
              <a:rPr lang="en-US" altLang="ru-RU" sz="2800" i="1" baseline="-25000" smtClean="0">
                <a:latin typeface="Times New Roman" pitchFamily="18" charset="0"/>
              </a:rPr>
              <a:t>d</a:t>
            </a:r>
            <a:r>
              <a:rPr lang="en-US" altLang="ru-RU" sz="2800" smtClean="0"/>
              <a:t> –</a:t>
            </a:r>
            <a:r>
              <a:rPr lang="ru-RU" altLang="ru-RU" sz="2800" smtClean="0"/>
              <a:t> дисконтная (учетная) доходность;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величина дохода (дисконта);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N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цена погашения (номинал) векселя;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T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число дней до погашения.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43213" y="2420938"/>
          <a:ext cx="3024187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Формула" r:id="rId3" imgW="914400" imgH="393700" progId="Equation.3">
                  <p:embed/>
                </p:oleObj>
              </mc:Choice>
              <mc:Fallback>
                <p:oleObj name="Формула" r:id="rId3" imgW="914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420938"/>
                        <a:ext cx="3024187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3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Стоимость векселей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Если известна дисконтная ставка, то можно определить учетную стоимость векселя: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16013" y="3284538"/>
          <a:ext cx="72009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Формула" r:id="rId3" imgW="2717800" imgH="406400" progId="Equation.3">
                  <p:embed/>
                </p:oleObj>
              </mc:Choice>
              <mc:Fallback>
                <p:oleObj name="Формула" r:id="rId3" imgW="27178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284538"/>
                        <a:ext cx="72009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7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Наращивание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определение будущей стоимости (</a:t>
            </a:r>
            <a:r>
              <a:rPr lang="en-US" i="1" dirty="0" smtClean="0"/>
              <a:t>future value, FV</a:t>
            </a:r>
            <a:r>
              <a:rPr lang="en-US" dirty="0" smtClean="0"/>
              <a:t>) </a:t>
            </a:r>
            <a:r>
              <a:rPr lang="ru-RU" dirty="0" smtClean="0"/>
              <a:t>текущих элементов денежного потока</a:t>
            </a:r>
            <a:r>
              <a:rPr lang="en-US" dirty="0" smtClean="0"/>
              <a:t> (</a:t>
            </a:r>
            <a:r>
              <a:rPr lang="en-US" i="1" dirty="0" smtClean="0"/>
              <a:t>CF</a:t>
            </a:r>
            <a:r>
              <a:rPr lang="en-US" dirty="0" smtClean="0"/>
              <a:t>)</a:t>
            </a:r>
            <a:endParaRPr lang="ru-RU" baseline="-25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простые проценты;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сложные проценты;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начисление процентов несколько раз за период </a:t>
            </a:r>
            <a:r>
              <a:rPr lang="ru-RU" sz="2400" dirty="0" smtClean="0"/>
              <a:t>(эффективные и номинальные процентные ставки);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непрерывно начисляемые проценты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139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Дисконтирование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определение текущей (приведенной</a:t>
            </a:r>
            <a:r>
              <a:rPr lang="en-US" dirty="0" smtClean="0"/>
              <a:t>,</a:t>
            </a:r>
            <a:r>
              <a:rPr lang="ru-RU" dirty="0" smtClean="0"/>
              <a:t> дисконтированной) стоимости</a:t>
            </a:r>
            <a:r>
              <a:rPr lang="en-US" dirty="0" smtClean="0"/>
              <a:t> (</a:t>
            </a:r>
            <a:r>
              <a:rPr lang="en-US" i="1" dirty="0" smtClean="0"/>
              <a:t>present value, PV</a:t>
            </a:r>
            <a:r>
              <a:rPr lang="en-US" dirty="0" smtClean="0"/>
              <a:t>)</a:t>
            </a:r>
            <a:r>
              <a:rPr lang="ru-RU" dirty="0" smtClean="0"/>
              <a:t> будущих элементов денежного потока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простые проценты;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сложные проценты;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непрерывно начисляемые проценты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72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Аннуитет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денежный поток</a:t>
            </a:r>
            <a:r>
              <a:rPr lang="ru-RU" dirty="0"/>
              <a:t> </a:t>
            </a:r>
            <a:r>
              <a:rPr lang="ru-RU" dirty="0" smtClean="0"/>
              <a:t>в одинаковом объеме через равные промежутки времени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будущая стоимость аннуитета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приведенная стоимость аннуитета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01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Цена и доходность облигаций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Виды цен облигации:</a:t>
            </a:r>
          </a:p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номинальная цена;</a:t>
            </a:r>
          </a:p>
          <a:p>
            <a:pPr eaLnBrk="1" hangingPunct="1"/>
            <a:r>
              <a:rPr lang="ru-RU" altLang="ru-RU" smtClean="0"/>
              <a:t>эмиссионная цена;</a:t>
            </a:r>
          </a:p>
          <a:p>
            <a:pPr eaLnBrk="1" hangingPunct="1"/>
            <a:r>
              <a:rPr lang="ru-RU" altLang="ru-RU" smtClean="0"/>
              <a:t>курсовая (рыночная) цена;</a:t>
            </a:r>
          </a:p>
          <a:p>
            <a:pPr eaLnBrk="1" hangingPunct="1"/>
            <a:r>
              <a:rPr lang="ru-RU" altLang="ru-RU" smtClean="0"/>
              <a:t>теоретическая (внутренняя, справедливая) цена.</a:t>
            </a:r>
          </a:p>
        </p:txBody>
      </p:sp>
    </p:spTree>
    <p:extLst>
      <p:ext uri="{BB962C8B-B14F-4D97-AF65-F5344CB8AC3E}">
        <p14:creationId xmlns:p14="http://schemas.microsoft.com/office/powerpoint/2010/main" val="16341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Цена и доходность облигаций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Общий подход к определению теоретической стоимости ценных бумаг: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чтобы  определить, сколько по мнению данного инвестора, должна стоить ценная бумага в данный момент времени, необходимо продисконтировать все доходы, которые получит инвестор за время владения ценной бумагой.</a:t>
            </a:r>
          </a:p>
        </p:txBody>
      </p:sp>
    </p:spTree>
    <p:extLst>
      <p:ext uri="{BB962C8B-B14F-4D97-AF65-F5344CB8AC3E}">
        <p14:creationId xmlns:p14="http://schemas.microsoft.com/office/powerpoint/2010/main" val="11513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/>
              <a:t>Определение стоимости купонной облигации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573463"/>
            <a:ext cx="8002588" cy="2552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800" smtClean="0"/>
              <a:t>где </a:t>
            </a:r>
            <a:r>
              <a:rPr lang="en-US" altLang="ru-RU" sz="2800" i="1" smtClean="0">
                <a:latin typeface="Times New Roman" pitchFamily="18" charset="0"/>
              </a:rPr>
              <a:t>D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величина одинакового ежегодного купона;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N</a:t>
            </a:r>
            <a:r>
              <a:rPr lang="ru-RU" altLang="ru-RU" sz="2800" smtClean="0"/>
              <a:t> – номинал облигации;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n</a:t>
            </a:r>
            <a:r>
              <a:rPr lang="en-US" altLang="ru-RU" sz="2800" smtClean="0"/>
              <a:t> – </a:t>
            </a:r>
            <a:r>
              <a:rPr lang="ru-RU" altLang="ru-RU" sz="2800" smtClean="0"/>
              <a:t>срок облигации;</a:t>
            </a:r>
          </a:p>
          <a:p>
            <a:pPr eaLnBrk="1" hangingPunct="1">
              <a:buFontTx/>
              <a:buNone/>
            </a:pPr>
            <a:r>
              <a:rPr lang="en-US" altLang="ru-RU" sz="2800" i="1" smtClean="0">
                <a:latin typeface="Times New Roman" pitchFamily="18" charset="0"/>
              </a:rPr>
              <a:t>R</a:t>
            </a:r>
            <a:r>
              <a:rPr lang="ru-RU" altLang="ru-RU" sz="2800" smtClean="0"/>
              <a:t> – ставка дисконтирования.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00113" y="1700213"/>
          <a:ext cx="7416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3" imgW="2921000" imgH="431800" progId="Equation.3">
                  <p:embed/>
                </p:oleObj>
              </mc:Choice>
              <mc:Fallback>
                <p:oleObj name="Формула" r:id="rId3" imgW="2921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00213"/>
                        <a:ext cx="7416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2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868</Words>
  <Application>Microsoft Office PowerPoint</Application>
  <PresentationFormat>Экран (4:3)</PresentationFormat>
  <Paragraphs>163</Paragraphs>
  <Slides>31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Тема Office</vt:lpstr>
      <vt:lpstr>Формула</vt:lpstr>
      <vt:lpstr>Финансовая математика</vt:lpstr>
      <vt:lpstr>Концепция денежного потока</vt:lpstr>
      <vt:lpstr>Концепция временной стоимости денег</vt:lpstr>
      <vt:lpstr>Наращивание</vt:lpstr>
      <vt:lpstr>Дисконтирование</vt:lpstr>
      <vt:lpstr>Аннуитет</vt:lpstr>
      <vt:lpstr>Цена и доходность облигаций</vt:lpstr>
      <vt:lpstr>Цена и доходность облигаций</vt:lpstr>
      <vt:lpstr>Определение стоимости купонной облигации</vt:lpstr>
      <vt:lpstr>Определение стоимости купонной облигации</vt:lpstr>
      <vt:lpstr>Определение стоимости купонной облигации</vt:lpstr>
      <vt:lpstr>Определение стоимости купонной облигации</vt:lpstr>
      <vt:lpstr>Определение стоимости дисконтной облигации</vt:lpstr>
      <vt:lpstr>Определение стоимости дисконтной облигации</vt:lpstr>
      <vt:lpstr>Доходность облигации</vt:lpstr>
      <vt:lpstr>Доходность облигации</vt:lpstr>
      <vt:lpstr>Доходность облигации к погашению</vt:lpstr>
      <vt:lpstr>Доходность облигации к погашению</vt:lpstr>
      <vt:lpstr>Доходность облигации</vt:lpstr>
      <vt:lpstr>Метод расчета реализованной доходности облигации</vt:lpstr>
      <vt:lpstr>Цена акций</vt:lpstr>
      <vt:lpstr>Цена акций</vt:lpstr>
      <vt:lpstr>Цена акций</vt:lpstr>
      <vt:lpstr>Цена акций</vt:lpstr>
      <vt:lpstr>Цена акций</vt:lpstr>
      <vt:lpstr>Цена акций</vt:lpstr>
      <vt:lpstr>Доходность акции</vt:lpstr>
      <vt:lpstr>Доходность акции</vt:lpstr>
      <vt:lpstr>Доходность акции</vt:lpstr>
      <vt:lpstr>Доходность векселей</vt:lpstr>
      <vt:lpstr>Стоимость векселей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математика</dc:title>
  <dc:creator>Ivan Darushin</dc:creator>
  <cp:lastModifiedBy>Дарушин Иван Александрович</cp:lastModifiedBy>
  <cp:revision>4</cp:revision>
  <dcterms:created xsi:type="dcterms:W3CDTF">2017-03-03T10:08:10Z</dcterms:created>
  <dcterms:modified xsi:type="dcterms:W3CDTF">2018-03-28T15:29:28Z</dcterms:modified>
</cp:coreProperties>
</file>