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handoutMasterIdLst>
    <p:handoutMasterId r:id="rId22"/>
  </p:handoutMasterIdLst>
  <p:sldIdLst>
    <p:sldId id="268" r:id="rId2"/>
    <p:sldId id="289" r:id="rId3"/>
    <p:sldId id="284" r:id="rId4"/>
    <p:sldId id="285" r:id="rId5"/>
    <p:sldId id="286" r:id="rId6"/>
    <p:sldId id="287" r:id="rId7"/>
    <p:sldId id="288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F0B51-F8CE-47DA-AACF-DAA908D080FD}" type="datetimeFigureOut">
              <a:rPr lang="ru-RU" smtClean="0"/>
              <a:t>вт 10.11.15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18533-847D-4F85-BC8C-3ED3DBE93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022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52BED9-932D-4B91-ABEA-E15C6DCB8A79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50FAC74-8983-4C2F-ACAD-91DDCEA625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 cap="none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7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1BDD-3096-4B0D-9581-8A0EEABAE833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EC66B-DA80-41D3-A58D-66C17E4D8A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21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735DF8-56CD-4E8F-BFC6-05637999EDBC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4D744-7457-4DA5-B33A-70D02EB08D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3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A53ADF-FE93-4FBE-A78D-32CFA56A5127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B275F-5917-4F59-8B0C-6EC098A718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28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6AFAAC-EF24-4AA3-917B-9CA9F1283AF9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9500-725F-45E7-9931-19769E40C7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none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none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8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21BE8-FCFF-43A4-BAFB-C012D74A3F79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B1B7B-98F4-452F-AA22-EAC6742CB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5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97F62-CE59-4364-AC55-19CBF94C2E12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F28F7-C744-4615-851E-E44F835BA4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4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8E255-00E8-4F5B-A4A1-E97242A08AE6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09636-03F8-405C-9873-805B0C066A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9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962183-4CF4-4666-88BD-F48BEC985C9E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90A-6F7A-4BAF-A38B-8C6D4E4C05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5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B777-2632-4335-934A-DE810CD64271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718BE-5A16-49A5-9E2D-649AC38E64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9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B37F6-1D2D-466D-8990-DE7D4B1F57C4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76EAC-F4B6-4643-9186-6EA16EF6B4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6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341E83-68EE-4916-97BA-FF917AD2A344}" type="datetimeFigureOut">
              <a:rPr lang="ru-RU" smtClean="0"/>
              <a:pPr>
                <a:defRPr/>
              </a:pPr>
              <a:t>вт 10.11.15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A0EB4B-F49C-4133-909F-3B96010FC3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0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Java-2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Валидация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970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Валидация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676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Validator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Порядок работы: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Устанавливается </a:t>
            </a:r>
            <a:r>
              <a:rPr lang="ru-RU" dirty="0"/>
              <a:t>подходящая реализация </a:t>
            </a:r>
            <a:r>
              <a:rPr lang="ru-RU" dirty="0" err="1"/>
              <a:t>ConstraintValidator</a:t>
            </a:r>
            <a:r>
              <a:rPr lang="ru-RU" dirty="0"/>
              <a:t>, которая будет использоваться при определении данного ограничения (например, определяется </a:t>
            </a:r>
            <a:r>
              <a:rPr lang="ru-RU" dirty="0" err="1"/>
              <a:t>ConstraintValidator</a:t>
            </a:r>
            <a:r>
              <a:rPr lang="ru-RU" dirty="0"/>
              <a:t> для ограничения @</a:t>
            </a:r>
            <a:r>
              <a:rPr lang="ru-RU" dirty="0" err="1"/>
              <a:t>Size</a:t>
            </a:r>
            <a:r>
              <a:rPr lang="ru-RU" dirty="0"/>
              <a:t>, применяемого со строкой). </a:t>
            </a: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Выполняется </a:t>
            </a:r>
            <a:r>
              <a:rPr lang="ru-RU" dirty="0"/>
              <a:t>метод </a:t>
            </a:r>
            <a:r>
              <a:rPr lang="ru-RU" dirty="0" err="1"/>
              <a:t>isValid</a:t>
            </a:r>
            <a:r>
              <a:rPr lang="ru-RU" dirty="0"/>
              <a:t>. </a:t>
            </a: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Если </a:t>
            </a:r>
            <a:r>
              <a:rPr lang="ru-RU" dirty="0" err="1"/>
              <a:t>isValid</a:t>
            </a:r>
            <a:r>
              <a:rPr lang="ru-RU" dirty="0"/>
              <a:t> возвращает </a:t>
            </a:r>
            <a:r>
              <a:rPr lang="ru-RU" dirty="0" err="1"/>
              <a:t>true</a:t>
            </a:r>
            <a:r>
              <a:rPr lang="ru-RU" dirty="0"/>
              <a:t>, программа переходит к следующему ограничению. </a:t>
            </a: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Если </a:t>
            </a:r>
            <a:r>
              <a:rPr lang="ru-RU" dirty="0" err="1"/>
              <a:t>isValid</a:t>
            </a:r>
            <a:r>
              <a:rPr lang="ru-RU" dirty="0"/>
              <a:t> возвращает </a:t>
            </a:r>
            <a:r>
              <a:rPr lang="ru-RU" dirty="0" err="1"/>
              <a:t>false</a:t>
            </a:r>
            <a:r>
              <a:rPr lang="ru-RU" dirty="0"/>
              <a:t>, поставщик </a:t>
            </a:r>
            <a:r>
              <a:rPr lang="ru-RU" dirty="0" err="1"/>
              <a:t>валидации</a:t>
            </a:r>
            <a:r>
              <a:rPr lang="ru-RU" dirty="0"/>
              <a:t> компонентов добавляет </a:t>
            </a:r>
            <a:r>
              <a:rPr lang="ru-RU" dirty="0" err="1"/>
              <a:t>ConstraintViolation</a:t>
            </a:r>
            <a:r>
              <a:rPr lang="ru-RU" dirty="0"/>
              <a:t> в список нарушений ограничений.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9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</a:t>
            </a:r>
            <a:r>
              <a:rPr lang="en-US" dirty="0" smtClean="0"/>
              <a:t>Validator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826" y="1916832"/>
            <a:ext cx="8453646" cy="394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531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ExecutableValidator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45643"/>
            <a:ext cx="8229600" cy="398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94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пользоваться?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Первый этап </a:t>
            </a:r>
            <a:r>
              <a:rPr lang="ru-RU" dirty="0" err="1"/>
              <a:t>валидации</a:t>
            </a:r>
            <a:r>
              <a:rPr lang="ru-RU" dirty="0"/>
              <a:t> компонента — приобрести экземпляр интерфейса </a:t>
            </a:r>
            <a:r>
              <a:rPr lang="ru-RU" dirty="0" err="1"/>
              <a:t>Validator</a:t>
            </a:r>
            <a:r>
              <a:rPr lang="ru-RU" dirty="0"/>
              <a:t>. </a:t>
            </a:r>
            <a:r>
              <a:rPr lang="ru-RU" dirty="0" smtClean="0"/>
              <a:t>Вы </a:t>
            </a:r>
            <a:r>
              <a:rPr lang="ru-RU" dirty="0"/>
              <a:t>можете либо получить </a:t>
            </a:r>
            <a:r>
              <a:rPr lang="ru-RU" dirty="0" err="1"/>
              <a:t>Validator</a:t>
            </a:r>
            <a:r>
              <a:rPr lang="ru-RU" dirty="0"/>
              <a:t> </a:t>
            </a:r>
            <a:r>
              <a:rPr lang="ru-RU" dirty="0" err="1"/>
              <a:t>программно</a:t>
            </a:r>
            <a:r>
              <a:rPr lang="ru-RU" dirty="0"/>
              <a:t> (если ваш код выполняется вне контейнера), либо внедрить </a:t>
            </a:r>
            <a:r>
              <a:rPr lang="ru-RU" dirty="0" smtClean="0"/>
              <a:t>его.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ValidatorFactory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factory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Validation.buildDefaultValidatorFactory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Validator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factory.getValidator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dirty="0" smtClean="0"/>
              <a:t>Или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Inject </a:t>
            </a:r>
            <a:r>
              <a:rPr lang="en-US" u="sng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ValidatorFactory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Inject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Validator;</a:t>
            </a:r>
            <a:endParaRPr 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64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CD {</a:t>
            </a:r>
          </a:p>
          <a:p>
            <a:r>
              <a:rPr lang="ru-RU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NotNull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u-RU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Size(min = 4, max = 50)</a:t>
            </a:r>
          </a:p>
          <a:p>
            <a:r>
              <a:rPr lang="ru-RU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private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sz="1600" b="1" dirty="0">
                <a:solidFill>
                  <a:srgbClr val="0000C0"/>
                </a:solidFill>
                <a:latin typeface="Courier New" panose="02070309020205020404" pitchFamily="49" charset="0"/>
              </a:rPr>
              <a:t>title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ru-RU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NotNull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u-RU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private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Float </a:t>
            </a:r>
            <a:r>
              <a:rPr lang="en-US" sz="1600" b="1" dirty="0">
                <a:solidFill>
                  <a:srgbClr val="0000C0"/>
                </a:solidFill>
                <a:latin typeface="Courier New" panose="02070309020205020404" pitchFamily="49" charset="0"/>
              </a:rPr>
              <a:t>price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ru-RU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NotNull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(groups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PrintingCatalog.</a:t>
            </a:r>
            <a:r>
              <a:rPr lang="en-US" sz="16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u-RU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fr-FR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Size(min = 100, max = 5000, groups = PrintingCatalog.</a:t>
            </a:r>
            <a:r>
              <a:rPr lang="fr-FR" sz="16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fr-FR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u-RU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private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sz="1600" b="1" dirty="0">
                <a:solidFill>
                  <a:srgbClr val="0000C0"/>
                </a:solidFill>
                <a:latin typeface="Courier New" panose="02070309020205020404" pitchFamily="49" charset="0"/>
              </a:rPr>
              <a:t>description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ru-RU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Pattern(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regexp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urier New" panose="02070309020205020404" pitchFamily="49" charset="0"/>
              </a:rPr>
              <a:t>"[A-Z][a-z]{1,}"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u-RU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private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sz="1600" b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musicCompany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ru-RU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Max(value = 5)</a:t>
            </a:r>
          </a:p>
          <a:p>
            <a:r>
              <a:rPr lang="ru-RU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private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Integer </a:t>
            </a:r>
            <a:r>
              <a:rPr lang="en-US" sz="1600" b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numberOfCDs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ru-RU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private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Float </a:t>
            </a:r>
            <a:r>
              <a:rPr lang="en-US" sz="1600" b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totalDuration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ru-RU" sz="1600" dirty="0">
              <a:latin typeface="Courier New" panose="02070309020205020404" pitchFamily="49" charset="0"/>
            </a:endParaRPr>
          </a:p>
          <a:p>
            <a:r>
              <a:rPr lang="ru-RU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NotNull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u-RU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DecimalMin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urier New" panose="02070309020205020404" pitchFamily="49" charset="0"/>
              </a:rPr>
              <a:t>"5.8"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u-RU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Float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calculatePrice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DecimalMin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2A00FF"/>
                </a:solidFill>
                <a:latin typeface="Courier New" panose="02070309020205020404" pitchFamily="49" charset="0"/>
              </a:rPr>
              <a:t>"1.4"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) Float </a:t>
            </a:r>
            <a:r>
              <a:rPr lang="en-US" sz="1600" b="1" dirty="0">
                <a:solidFill>
                  <a:srgbClr val="6A3E3E"/>
                </a:solidFill>
                <a:latin typeface="Courier New" panose="02070309020205020404" pitchFamily="49" charset="0"/>
              </a:rPr>
              <a:t>rate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ru-RU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	</a:t>
            </a:r>
            <a:r>
              <a:rPr lang="en-US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urier New" panose="02070309020205020404" pitchFamily="49" charset="0"/>
              </a:rPr>
              <a:t>price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* </a:t>
            </a:r>
            <a:r>
              <a:rPr lang="en-US" sz="1600" b="1" dirty="0">
                <a:solidFill>
                  <a:srgbClr val="6A3E3E"/>
                </a:solidFill>
                <a:latin typeface="Courier New" panose="02070309020205020404" pitchFamily="49" charset="0"/>
              </a:rPr>
              <a:t>rate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}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ru-RU" sz="1600" dirty="0">
              <a:latin typeface="Courier New" panose="02070309020205020404" pitchFamily="49" charset="0"/>
            </a:endParaRPr>
          </a:p>
          <a:p>
            <a:r>
              <a:rPr lang="ru-RU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DecimalMin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urier New" panose="02070309020205020404" pitchFamily="49" charset="0"/>
              </a:rPr>
              <a:t>"9.99"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u-RU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Float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calculateVAT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ru-RU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	</a:t>
            </a:r>
            <a:r>
              <a:rPr lang="en-US" sz="16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urier New" panose="02070309020205020404" pitchFamily="49" charset="0"/>
              </a:rPr>
              <a:t>price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* 0.196f;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}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65263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пользоваться?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Чтобы </a:t>
            </a:r>
            <a:r>
              <a:rPr lang="ru-RU" dirty="0" err="1"/>
              <a:t>валидировать</a:t>
            </a:r>
            <a:r>
              <a:rPr lang="ru-RU" dirty="0"/>
              <a:t> свойства целого компонента, мы просто должны создать экземпляр CD и вызвать метод </a:t>
            </a:r>
            <a:r>
              <a:rPr lang="ru-RU" dirty="0" err="1"/>
              <a:t>Validator.validate</a:t>
            </a:r>
            <a:r>
              <a:rPr lang="ru-RU" dirty="0"/>
              <a:t>(). Если экземпляр валиден, то возвращается пустое множество </a:t>
            </a:r>
            <a:r>
              <a:rPr lang="ru-RU" dirty="0" err="1" smtClean="0"/>
              <a:t>ConstraintViolation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CD(</a:t>
            </a:r>
            <a:r>
              <a:rPr lang="en-US" sz="1600" b="1" dirty="0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"Kind of Blue"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12.5f);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Set&lt;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ConstraintViolation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&lt;CD&gt;&gt;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violations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validator.validate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assertEquals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(0,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violations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.size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endParaRPr lang="ru-RU" sz="1600" dirty="0" smtClean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CD();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Set&lt;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ConstraintViolation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&lt;CD&gt;&gt;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violations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validator.validate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assertEquals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(2,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violations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r>
              <a:rPr lang="ru-RU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60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Валидация</a:t>
            </a:r>
            <a:r>
              <a:rPr lang="ru-RU" dirty="0" smtClean="0"/>
              <a:t> свойств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CD();</a:t>
            </a:r>
          </a:p>
          <a:p>
            <a:pPr marL="114300" indent="0">
              <a:buNone/>
            </a:pP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.setNumberOfCDs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ConstraintViolation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&lt;CD&gt;&gt;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violations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validator.validateProperty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numberOfCDs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assertEquals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violations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endParaRPr 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32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Валидация</a:t>
            </a:r>
            <a:r>
              <a:rPr lang="ru-RU" dirty="0" smtClean="0"/>
              <a:t> значений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/>
              <a:t>Пользуясь методом </a:t>
            </a:r>
            <a:r>
              <a:rPr lang="ru-RU" dirty="0" err="1"/>
              <a:t>Validator.validateValue</a:t>
            </a:r>
            <a:r>
              <a:rPr lang="ru-RU" dirty="0"/>
              <a:t>(), можно проверять, удастся ли успешно </a:t>
            </a:r>
            <a:r>
              <a:rPr lang="ru-RU" dirty="0" err="1"/>
              <a:t>валидировать</a:t>
            </a:r>
            <a:r>
              <a:rPr lang="ru-RU" dirty="0"/>
              <a:t> конкретное свойство указанного класса при наличии у свойства заданного значения.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Этот </a:t>
            </a:r>
            <a:r>
              <a:rPr lang="ru-RU" dirty="0"/>
              <a:t>метод удобен при опережающей </a:t>
            </a:r>
            <a:r>
              <a:rPr lang="ru-RU" dirty="0" err="1"/>
              <a:t>валидации</a:t>
            </a:r>
            <a:r>
              <a:rPr lang="ru-RU" dirty="0"/>
              <a:t>, так как не требует даже создавать экземпляр компонента, заполнять или обновлять его значения.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ConstraintViolation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&lt;CD&gt;&gt;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validator.validateValue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CD.</a:t>
            </a:r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numberOfCDs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2);</a:t>
            </a:r>
          </a:p>
          <a:p>
            <a:pPr marL="11430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assertEquals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ConstraintViolation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&lt;CD&gt;&gt;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validator.validateValue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CD.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numberOfCDs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assertEquals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constr</a:t>
            </a:r>
            <a:r>
              <a:rPr lang="en-US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.size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endParaRPr 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55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Валидация</a:t>
            </a:r>
            <a:r>
              <a:rPr lang="ru-RU" dirty="0" smtClean="0"/>
              <a:t> методов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</a:t>
            </a:r>
            <a:r>
              <a:rPr lang="en-US" sz="1800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CD(</a:t>
            </a:r>
            <a:r>
              <a:rPr lang="en-US" sz="1800" b="1" dirty="0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"Kind of Blue"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12.5f);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Method </a:t>
            </a:r>
            <a:r>
              <a:rPr lang="en-US" sz="1800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endParaRPr lang="ru-RU" sz="1800" dirty="0" smtClean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CD.</a:t>
            </a:r>
            <a:r>
              <a:rPr lang="en-US" sz="1800" b="1" dirty="0" err="1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.getMethod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b="1" dirty="0" err="1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calculatePrice</a:t>
            </a:r>
            <a:r>
              <a:rPr lang="en-US" sz="1800" b="1" dirty="0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Float.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ExecutableValidator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methodValidator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ru-RU" sz="1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validator.forExecutables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Set&lt;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ConstraintViolation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&lt;CD&gt;&gt;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violations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ru-RU" sz="1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err="1" smtClean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methodValidator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.validateParameters</a:t>
            </a:r>
            <a:endParaRPr lang="ru-RU" sz="1800" dirty="0" smtClean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smtClean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ru-RU" sz="1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Object[] {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Float(1.2) });</a:t>
            </a:r>
          </a:p>
          <a:p>
            <a:pPr marL="114300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assertEquals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en-US" sz="1800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violations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.size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endParaRPr lang="ru-RU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8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Контекст </a:t>
            </a:r>
            <a:r>
              <a:rPr lang="ru-RU" dirty="0" err="1" smtClean="0"/>
              <a:t>валидации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426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Валидация</a:t>
            </a:r>
            <a:r>
              <a:rPr lang="ru-RU" dirty="0" smtClean="0"/>
              <a:t> групп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Группа определяет подмножество ограничений. Вместо </a:t>
            </a:r>
            <a:r>
              <a:rPr lang="ru-RU" dirty="0" err="1"/>
              <a:t>валидации</a:t>
            </a:r>
            <a:r>
              <a:rPr lang="ru-RU" dirty="0"/>
              <a:t> всех </a:t>
            </a:r>
            <a:r>
              <a:rPr lang="ru-RU" dirty="0" smtClean="0"/>
              <a:t>ограничений </a:t>
            </a:r>
            <a:r>
              <a:rPr lang="ru-RU" dirty="0"/>
              <a:t>для данного компонента проверяется только нужное </a:t>
            </a:r>
            <a:r>
              <a:rPr lang="ru-RU" dirty="0" smtClean="0"/>
              <a:t>подмножество. </a:t>
            </a:r>
            <a:r>
              <a:rPr lang="ru-RU" dirty="0"/>
              <a:t>При объявлении каждого ограничения указывается список групп, в которые входит это ограничение. Если явно не объявлена ни одна группа, то ограничение относится к группе </a:t>
            </a:r>
            <a:r>
              <a:rPr lang="ru-RU" dirty="0" err="1"/>
              <a:t>Default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CD();</a:t>
            </a:r>
          </a:p>
          <a:p>
            <a:pPr marL="114300" indent="0">
              <a:buNone/>
            </a:pP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.setDescription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"Too short"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ConstraintViolation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&lt;CD&gt;&gt; </a:t>
            </a:r>
            <a:r>
              <a:rPr lang="en-US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violations</a:t>
            </a:r>
            <a:r>
              <a:rPr lang="en-US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ru-RU" dirty="0" smtClean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validator.validate</a:t>
            </a:r>
            <a:r>
              <a:rPr lang="en-US" dirty="0" smtClean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Default.</a:t>
            </a:r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PrintingCatalog.</a:t>
            </a:r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assertEquals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(3, </a:t>
            </a:r>
            <a:r>
              <a:rPr lang="en-US" dirty="0" err="1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violations</a:t>
            </a:r>
            <a:r>
              <a:rPr lang="en-US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.size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27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Обобщенное ограничение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ItemServerConnection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URL</a:t>
            </a:r>
          </a:p>
          <a:p>
            <a:pPr marL="411480" lvl="1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resourceURL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646464"/>
                </a:solidFill>
                <a:latin typeface="Consolas" panose="020B0609020204030204" pitchFamily="49" charset="0"/>
              </a:rPr>
              <a:t>NotNull</a:t>
            </a:r>
            <a:endParaRPr lang="en-US" dirty="0">
              <a:solidFill>
                <a:srgbClr val="646464"/>
              </a:solidFill>
              <a:latin typeface="Consolas" panose="020B0609020204030204" pitchFamily="49" charset="0"/>
            </a:endParaRPr>
          </a:p>
          <a:p>
            <a:pPr marL="411480" lvl="1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URL(protocol =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"http"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host =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"www.cdbookstore.com"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itemURL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URL(protocol =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"ftp"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port = 21)</a:t>
            </a:r>
          </a:p>
          <a:p>
            <a:pPr marL="411480" lvl="1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ftpServerURL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lastConnectionDate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ru-RU" dirty="0">
                <a:solidFill>
                  <a:srgbClr val="3F7F5F"/>
                </a:solidFill>
                <a:latin typeface="Consolas" panose="020B0609020204030204" pitchFamily="49" charset="0"/>
              </a:rPr>
              <a:t>// Конструкторы, геттеры, сеттеры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09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Обобщенное ограничение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Constraint(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validatedBy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URLValidator.</a:t>
            </a:r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Target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({METHOD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FIELD, ANNOTATION_TYPE, CONSTRUCTOR,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PARAMETER})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Retention(RUNTIME)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@interface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46464"/>
                </a:solidFill>
                <a:latin typeface="Consolas" panose="020B0609020204030204" pitchFamily="49" charset="0"/>
              </a:rPr>
              <a:t>URL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 message()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default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"Malformed URL"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Class&lt;?&gt;[] groups()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default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Class&lt;?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Payload&gt;[] payload()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default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 protocol()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default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 host()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default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port()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default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-1;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77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URLValidator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ConstraintValidator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u="sng" dirty="0">
                <a:solidFill>
                  <a:srgbClr val="646464"/>
                </a:solidFill>
                <a:latin typeface="Consolas" panose="020B0609020204030204" pitchFamily="49" charset="0"/>
              </a:rPr>
              <a:t>URL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, String&gt; {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protocol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host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port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ru-RU" sz="1600" dirty="0"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initialize(</a:t>
            </a:r>
            <a:r>
              <a:rPr lang="en-US" sz="1600" b="1" dirty="0">
                <a:solidFill>
                  <a:srgbClr val="646464"/>
                </a:solidFill>
                <a:latin typeface="Consolas" panose="020B0609020204030204" pitchFamily="49" charset="0"/>
              </a:rPr>
              <a:t>URL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url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b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	protocol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url</a:t>
            </a:r>
            <a:r>
              <a:rPr lang="en-US" sz="16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.protocol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1600" b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host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url</a:t>
            </a:r>
            <a:r>
              <a:rPr lang="en-US" sz="16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.host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1600" b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port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url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.port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isValid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ConstraintValidatorContext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u="sng" dirty="0">
                <a:solidFill>
                  <a:srgbClr val="6A3E3E"/>
                </a:solidFill>
                <a:latin typeface="Consolas" panose="020B0609020204030204" pitchFamily="49" charset="0"/>
              </a:rPr>
              <a:t>context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|| </a:t>
            </a:r>
            <a:r>
              <a:rPr 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.length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== 0) 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java.net.URL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url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try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url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java.net.URL(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catch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MalformedURLException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u="sng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b="1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protocol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!=</a:t>
            </a:r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</a:t>
            </a:r>
            <a:r>
              <a:rPr lang="en-US" sz="1600" b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protocol</a:t>
            </a:r>
            <a:r>
              <a:rPr lang="en-US" sz="16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.length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()&gt;0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&amp;&amp;!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url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.getProtocol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().equals(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</a:rPr>
              <a:t>protocol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)){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b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host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!=</a:t>
            </a:r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host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.length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()&gt;0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!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url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.getHost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startsWith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</a:rPr>
              <a:t>host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fr-FR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fr-FR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fr-FR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port</a:t>
            </a:r>
            <a:r>
              <a:rPr lang="fr-FR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!= -1 &amp;&amp; </a:t>
            </a:r>
            <a:r>
              <a:rPr lang="fr-FR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url</a:t>
            </a:r>
            <a:r>
              <a:rPr lang="fr-FR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.getPort</a:t>
            </a:r>
            <a:r>
              <a:rPr lang="fr-FR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!= </a:t>
            </a:r>
            <a:r>
              <a:rPr lang="fr-FR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port</a:t>
            </a:r>
            <a:r>
              <a:rPr lang="fr-FR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54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Если </a:t>
            </a:r>
            <a:r>
              <a:rPr lang="ru-RU" dirty="0"/>
              <a:t>рассмотреть пример с ограничением @</a:t>
            </a:r>
            <a:r>
              <a:rPr lang="ru-RU" dirty="0" smtClean="0"/>
              <a:t>URL</a:t>
            </a:r>
            <a:r>
              <a:rPr lang="en-US" dirty="0" smtClean="0"/>
              <a:t>,</a:t>
            </a:r>
            <a:r>
              <a:rPr lang="ru-RU" dirty="0" smtClean="0"/>
              <a:t> то </a:t>
            </a:r>
            <a:r>
              <a:rPr lang="ru-RU" dirty="0"/>
              <a:t>мы увидим, что всему ограничению здесь соответствует лишь одно сообщение об ошибке (</a:t>
            </a:r>
            <a:r>
              <a:rPr lang="ru-RU" dirty="0" err="1"/>
              <a:t>Malformed</a:t>
            </a:r>
            <a:r>
              <a:rPr lang="ru-RU" dirty="0"/>
              <a:t> URL).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Но </a:t>
            </a:r>
            <a:r>
              <a:rPr lang="ru-RU" dirty="0"/>
              <a:t>у этого ограничения несколько атрибутов (</a:t>
            </a:r>
            <a:r>
              <a:rPr lang="ru-RU" dirty="0" err="1"/>
              <a:t>protocol</a:t>
            </a:r>
            <a:r>
              <a:rPr lang="ru-RU" dirty="0"/>
              <a:t>, </a:t>
            </a:r>
            <a:r>
              <a:rPr lang="ru-RU" dirty="0" err="1"/>
              <a:t>host</a:t>
            </a:r>
            <a:r>
              <a:rPr lang="ru-RU" dirty="0"/>
              <a:t> и </a:t>
            </a:r>
            <a:r>
              <a:rPr lang="ru-RU" dirty="0" err="1"/>
              <a:t>port</a:t>
            </a:r>
            <a:r>
              <a:rPr lang="ru-RU" dirty="0"/>
              <a:t>), и нам могут понадобиться специфичные сообщения для каждого из этих атрибутов, например: </a:t>
            </a:r>
            <a:r>
              <a:rPr lang="ru-RU" dirty="0" err="1"/>
              <a:t>Invalid</a:t>
            </a:r>
            <a:r>
              <a:rPr lang="ru-RU" dirty="0"/>
              <a:t> </a:t>
            </a:r>
            <a:r>
              <a:rPr lang="ru-RU" dirty="0" err="1"/>
              <a:t>protocol</a:t>
            </a:r>
            <a:r>
              <a:rPr lang="ru-RU" dirty="0"/>
              <a:t> </a:t>
            </a:r>
            <a:r>
              <a:rPr lang="ru-RU" dirty="0" smtClean="0"/>
              <a:t>или </a:t>
            </a:r>
            <a:r>
              <a:rPr lang="ru-RU" dirty="0" err="1"/>
              <a:t>Invalid</a:t>
            </a:r>
            <a:r>
              <a:rPr lang="ru-RU" dirty="0"/>
              <a:t> </a:t>
            </a:r>
            <a:r>
              <a:rPr lang="ru-RU" dirty="0" err="1" smtClean="0"/>
              <a:t>hos</a:t>
            </a:r>
            <a:r>
              <a:rPr lang="en-US" dirty="0" smtClean="0"/>
              <a:t>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360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isValid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ConstraintValidatorContext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u="sng" dirty="0">
                <a:solidFill>
                  <a:srgbClr val="6A3E3E"/>
                </a:solidFill>
                <a:latin typeface="Consolas" panose="020B0609020204030204" pitchFamily="49" charset="0"/>
              </a:rPr>
              <a:t>context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protocol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!=</a:t>
            </a:r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</a:t>
            </a:r>
            <a:r>
              <a:rPr lang="en-US" sz="1600" b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protocol</a:t>
            </a:r>
            <a:r>
              <a:rPr lang="en-US" sz="16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.length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()&gt;0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&amp;&amp;!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url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.getProtocol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().equals(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</a:rPr>
              <a:t>protocol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)){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context</a:t>
            </a:r>
            <a:r>
              <a:rPr lang="en-US" sz="16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.disableDefaultConstraintViolation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();      </a:t>
            </a:r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context</a:t>
            </a:r>
            <a:r>
              <a:rPr lang="en-US" sz="16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.buildConstraintViolationWithTemplate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"</a:t>
            </a:r>
            <a:r>
              <a:rPr lang="ru-RU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Неверный </a:t>
            </a:r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ru-RU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протокол</a:t>
            </a:r>
            <a:r>
              <a:rPr lang="ru-RU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"</a:t>
            </a:r>
            <a:r>
              <a:rPr lang="ru-RU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).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addConstraintViolation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();</a:t>
            </a:r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endParaRPr lang="en-US" sz="1600" b="1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8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</a:t>
            </a:r>
            <a:r>
              <a:rPr lang="ru-RU" dirty="0" err="1" smtClean="0"/>
              <a:t>валидации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83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interface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Payment {} 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ChronologicalDates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(groups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Delivery.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Order {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Long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Past</a:t>
            </a:r>
          </a:p>
          <a:p>
            <a:pPr marL="411480" lvl="1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 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creationDate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Double 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totalAmount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(groups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Payment.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Past(groups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Payment.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 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paymentDate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(groups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Delivery.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Past(groups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Delivery.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 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deliveryDate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List&lt;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OrderLine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orderLines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ru-RU" dirty="0">
                <a:solidFill>
                  <a:srgbClr val="3F7F5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... 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59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threads</Template>
  <TotalTime>596</TotalTime>
  <Words>630</Words>
  <Application>Microsoft Office PowerPoint</Application>
  <PresentationFormat>Экран (4:3)</PresentationFormat>
  <Paragraphs>165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Book Antiqua</vt:lpstr>
      <vt:lpstr>Century Gothic</vt:lpstr>
      <vt:lpstr>Consolas</vt:lpstr>
      <vt:lpstr>Courier New</vt:lpstr>
      <vt:lpstr>Perpetua</vt:lpstr>
      <vt:lpstr>Аптека</vt:lpstr>
      <vt:lpstr>Java-2</vt:lpstr>
      <vt:lpstr>Контекст валидации</vt:lpstr>
      <vt:lpstr>Обобщенное ограничение </vt:lpstr>
      <vt:lpstr>Обобщенное ограничение </vt:lpstr>
      <vt:lpstr>Презентация PowerPoint</vt:lpstr>
      <vt:lpstr>Контекст</vt:lpstr>
      <vt:lpstr>Презентация PowerPoint</vt:lpstr>
      <vt:lpstr>Группы валидации</vt:lpstr>
      <vt:lpstr>Группы</vt:lpstr>
      <vt:lpstr>Валидация</vt:lpstr>
      <vt:lpstr>Validator</vt:lpstr>
      <vt:lpstr>Методы Validator</vt:lpstr>
      <vt:lpstr>ExecutableValidator</vt:lpstr>
      <vt:lpstr>Как пользоваться? (1)</vt:lpstr>
      <vt:lpstr>Презентация PowerPoint</vt:lpstr>
      <vt:lpstr>Как пользоваться? (2)</vt:lpstr>
      <vt:lpstr>Валидация свойств</vt:lpstr>
      <vt:lpstr>Валидация значений</vt:lpstr>
      <vt:lpstr>Валидация методов</vt:lpstr>
      <vt:lpstr>Валидация групп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Yana V. Kuznetsova</dc:creator>
  <cp:lastModifiedBy>Антон Кузнецов</cp:lastModifiedBy>
  <cp:revision>345</cp:revision>
  <dcterms:created xsi:type="dcterms:W3CDTF">2012-04-25T04:31:18Z</dcterms:created>
  <dcterms:modified xsi:type="dcterms:W3CDTF">2015-11-10T10:10:39Z</dcterms:modified>
</cp:coreProperties>
</file>