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Amatic SC"/>
      <p:regular r:id="rId15"/>
      <p:bold r:id="rId16"/>
    </p:embeddedFont>
    <p:embeddedFont>
      <p:font typeface="Source Code Pro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maticSC-regular.fntdata"/><Relationship Id="rId14" Type="http://schemas.openxmlformats.org/officeDocument/2006/relationships/slide" Target="slides/slide10.xml"/><Relationship Id="rId17" Type="http://schemas.openxmlformats.org/officeDocument/2006/relationships/font" Target="fonts/SourceCodePro-regular.fntdata"/><Relationship Id="rId16" Type="http://schemas.openxmlformats.org/officeDocument/2006/relationships/font" Target="fonts/AmaticSC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SourceCodePr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2.jpg"/><Relationship Id="rId4" Type="http://schemas.openxmlformats.org/officeDocument/2006/relationships/image" Target="../media/image0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5.jpg"/><Relationship Id="rId4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github.com/Karma-Police/english-reader" TargetMode="External"/><Relationship Id="rId4" Type="http://schemas.openxmlformats.org/officeDocument/2006/relationships/hyperlink" Target="https://github.com/Karma-Police" TargetMode="External"/><Relationship Id="rId5" Type="http://schemas.openxmlformats.org/officeDocument/2006/relationships/hyperlink" Target="https://github.com/Rebryk" TargetMode="External"/><Relationship Id="rId6" Type="http://schemas.openxmlformats.org/officeDocument/2006/relationships/image" Target="../media/image0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961076">
            <a:off x="4308074" y="540075"/>
            <a:ext cx="4652150" cy="44289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>
            <p:ph type="ctrTitle"/>
          </p:nvPr>
        </p:nvSpPr>
        <p:spPr>
          <a:xfrm>
            <a:off x="212674" y="736225"/>
            <a:ext cx="5088299" cy="1458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600"/>
              <a:t>OohReader</a:t>
            </a:r>
          </a:p>
        </p:txBody>
      </p:sp>
      <p:sp>
        <p:nvSpPr>
          <p:cNvPr id="58" name="Shape 58"/>
          <p:cNvSpPr txBox="1"/>
          <p:nvPr>
            <p:ph idx="1" type="subTitle"/>
          </p:nvPr>
        </p:nvSpPr>
        <p:spPr>
          <a:xfrm rot="950099">
            <a:off x="5955910" y="2103982"/>
            <a:ext cx="2758479" cy="105678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">
                <a:solidFill>
                  <a:srgbClr val="FFF2CC"/>
                </a:solidFill>
              </a:rPr>
              <a:t>Misha Nikonov</a:t>
            </a:r>
          </a:p>
          <a:p>
            <a:pPr lvl="0" algn="l">
              <a:spcBef>
                <a:spcPts val="0"/>
              </a:spcBef>
              <a:buNone/>
            </a:pPr>
            <a:r>
              <a:rPr lang="en">
                <a:solidFill>
                  <a:srgbClr val="FFF2CC"/>
                </a:solidFill>
              </a:rPr>
              <a:t>Yurii Rebryk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328810">
            <a:off x="6501700" y="2927574"/>
            <a:ext cx="2442624" cy="2037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44875" y="590024"/>
            <a:ext cx="2689549" cy="4482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/>
          <p:nvPr>
            <p:ph type="title"/>
          </p:nvPr>
        </p:nvSpPr>
        <p:spPr>
          <a:xfrm>
            <a:off x="311700" y="292850"/>
            <a:ext cx="3287999" cy="1046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New Year </a:t>
            </a:r>
            <a:r>
              <a:rPr lang="en" sz="6000">
                <a:solidFill>
                  <a:srgbClr val="FF0000"/>
                </a:solidFill>
              </a:rPr>
              <a:t>Sale</a:t>
            </a:r>
            <a:r>
              <a:rPr lang="en" sz="6000"/>
              <a:t>!</a:t>
            </a:r>
          </a:p>
        </p:txBody>
      </p:sp>
      <p:sp>
        <p:nvSpPr>
          <p:cNvPr id="125" name="Shape 125"/>
          <p:cNvSpPr txBox="1"/>
          <p:nvPr>
            <p:ph idx="2" type="title"/>
          </p:nvPr>
        </p:nvSpPr>
        <p:spPr>
          <a:xfrm rot="-1344529">
            <a:off x="77367" y="1717678"/>
            <a:ext cx="3389446" cy="107763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5000"/>
              <a:t>Save up to 50%!</a:t>
            </a:r>
          </a:p>
        </p:txBody>
      </p:sp>
      <p:sp>
        <p:nvSpPr>
          <p:cNvPr id="126" name="Shape 126"/>
          <p:cNvSpPr txBox="1"/>
          <p:nvPr>
            <p:ph idx="3" type="title"/>
          </p:nvPr>
        </p:nvSpPr>
        <p:spPr>
          <a:xfrm rot="198856">
            <a:off x="6166768" y="1039651"/>
            <a:ext cx="1489290" cy="1449336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9600"/>
              <a:t>84$</a:t>
            </a:r>
          </a:p>
        </p:txBody>
      </p:sp>
      <p:sp>
        <p:nvSpPr>
          <p:cNvPr id="127" name="Shape 127"/>
          <p:cNvSpPr txBox="1"/>
          <p:nvPr>
            <p:ph idx="4" type="title"/>
          </p:nvPr>
        </p:nvSpPr>
        <p:spPr>
          <a:xfrm rot="-539198">
            <a:off x="5511097" y="1809471"/>
            <a:ext cx="1722747" cy="172580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1200">
                <a:solidFill>
                  <a:srgbClr val="FF0000"/>
                </a:solidFill>
              </a:rPr>
              <a:t>42$</a:t>
            </a:r>
          </a:p>
        </p:txBody>
      </p:sp>
      <p:cxnSp>
        <p:nvCxnSpPr>
          <p:cNvPr id="128" name="Shape 128"/>
          <p:cNvCxnSpPr/>
          <p:nvPr/>
        </p:nvCxnSpPr>
        <p:spPr>
          <a:xfrm>
            <a:off x="5962675" y="1197175"/>
            <a:ext cx="1646099" cy="11343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Idea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360071">
            <a:off x="5895337" y="1876449"/>
            <a:ext cx="2790824" cy="285749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>
            <p:ph idx="1" type="body"/>
          </p:nvPr>
        </p:nvSpPr>
        <p:spPr>
          <a:xfrm>
            <a:off x="225050" y="1228675"/>
            <a:ext cx="8520599" cy="3340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To create an application for convenient and productive </a:t>
            </a:r>
            <a:br>
              <a:rPr lang="en" sz="3000"/>
            </a:br>
            <a:r>
              <a:rPr lang="en" sz="3000"/>
              <a:t>learning English.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407539">
            <a:off x="7955050" y="2011027"/>
            <a:ext cx="190723" cy="164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2483400" y="1872300"/>
            <a:ext cx="4177200" cy="139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7200"/>
              <a:t>No competitors!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Technology</a:t>
            </a:r>
          </a:p>
        </p:txBody>
      </p:sp>
      <p:sp>
        <p:nvSpPr>
          <p:cNvPr id="77" name="Shape 77"/>
          <p:cNvSpPr/>
          <p:nvPr/>
        </p:nvSpPr>
        <p:spPr>
          <a:xfrm>
            <a:off x="3808046" y="1093850"/>
            <a:ext cx="1529999" cy="1464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3200">
                <a:latin typeface="Amatic SC"/>
                <a:ea typeface="Amatic SC"/>
                <a:cs typeface="Amatic SC"/>
                <a:sym typeface="Amatic SC"/>
              </a:rPr>
              <a:t>Learn unknown words</a:t>
            </a:r>
          </a:p>
        </p:txBody>
      </p:sp>
      <p:sp>
        <p:nvSpPr>
          <p:cNvPr id="78" name="Shape 78"/>
          <p:cNvSpPr/>
          <p:nvPr/>
        </p:nvSpPr>
        <p:spPr>
          <a:xfrm>
            <a:off x="2047175" y="2736536"/>
            <a:ext cx="1529999" cy="1464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3200">
                <a:latin typeface="Amatic SC"/>
                <a:ea typeface="Amatic SC"/>
                <a:cs typeface="Amatic SC"/>
                <a:sym typeface="Amatic SC"/>
              </a:rPr>
              <a:t>Look throw the text</a:t>
            </a:r>
          </a:p>
        </p:txBody>
      </p:sp>
      <p:sp>
        <p:nvSpPr>
          <p:cNvPr id="79" name="Shape 79"/>
          <p:cNvSpPr/>
          <p:nvPr/>
        </p:nvSpPr>
        <p:spPr>
          <a:xfrm>
            <a:off x="5566825" y="2679391"/>
            <a:ext cx="1529999" cy="1464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3000">
                <a:latin typeface="Amatic SC"/>
                <a:ea typeface="Amatic SC"/>
                <a:cs typeface="Amatic SC"/>
                <a:sym typeface="Amatic SC"/>
              </a:rPr>
              <a:t>Read the text</a:t>
            </a:r>
          </a:p>
        </p:txBody>
      </p:sp>
      <p:cxnSp>
        <p:nvCxnSpPr>
          <p:cNvPr id="80" name="Shape 80"/>
          <p:cNvCxnSpPr>
            <a:stCxn id="77" idx="3"/>
            <a:endCxn id="79" idx="0"/>
          </p:cNvCxnSpPr>
          <p:nvPr/>
        </p:nvCxnSpPr>
        <p:spPr>
          <a:xfrm>
            <a:off x="5338046" y="1825850"/>
            <a:ext cx="993900" cy="8535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stealth"/>
          </a:ln>
        </p:spPr>
      </p:cxnSp>
      <p:cxnSp>
        <p:nvCxnSpPr>
          <p:cNvPr id="81" name="Shape 81"/>
          <p:cNvCxnSpPr>
            <a:stCxn id="78" idx="0"/>
            <a:endCxn id="77" idx="1"/>
          </p:cNvCxnSpPr>
          <p:nvPr/>
        </p:nvCxnSpPr>
        <p:spPr>
          <a:xfrm rot="-5400000">
            <a:off x="2854774" y="1783136"/>
            <a:ext cx="910800" cy="9960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stealth"/>
          </a:ln>
        </p:spPr>
      </p:cxnSp>
      <p:cxnSp>
        <p:nvCxnSpPr>
          <p:cNvPr id="82" name="Shape 82"/>
          <p:cNvCxnSpPr>
            <a:stCxn id="79" idx="2"/>
            <a:endCxn id="78" idx="2"/>
          </p:cNvCxnSpPr>
          <p:nvPr/>
        </p:nvCxnSpPr>
        <p:spPr>
          <a:xfrm rot="5400000">
            <a:off x="4543525" y="2412091"/>
            <a:ext cx="57000" cy="3519600"/>
          </a:xfrm>
          <a:prstGeom prst="curvedConnector3">
            <a:avLst>
              <a:gd fmla="val 932076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stealth"/>
          </a:ln>
        </p:spPr>
      </p:cxn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Architecture	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3674" y="669350"/>
            <a:ext cx="5836651" cy="437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Features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57200" lvl="0" marL="4572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Offline glossary</a:t>
            </a:r>
          </a:p>
          <a:p>
            <a:pPr indent="-457200" lvl="0" marL="4572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Online </a:t>
            </a:r>
            <a:r>
              <a:rPr b="1" lang="en" sz="3600">
                <a:solidFill>
                  <a:srgbClr val="FF0000"/>
                </a:solidFill>
                <a:latin typeface="Amatic SC"/>
                <a:ea typeface="Amatic SC"/>
                <a:cs typeface="Amatic SC"/>
                <a:sym typeface="Amatic SC"/>
              </a:rPr>
              <a:t>Y</a:t>
            </a:r>
            <a:r>
              <a:rPr b="1" lang="en" sz="36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andex</a:t>
            </a: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 translate</a:t>
            </a:r>
          </a:p>
          <a:p>
            <a:pPr indent="-457200" lvl="0" marL="4572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Smart words scanner</a:t>
            </a:r>
          </a:p>
          <a:p>
            <a:pPr indent="-457200" lvl="0" marL="4572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Amazing studying technology</a:t>
            </a:r>
          </a:p>
          <a:p>
            <a:pPr indent="-457200" lvl="0" marL="4572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Modern material design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3700" y="1363100"/>
            <a:ext cx="2662650" cy="3071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Project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42450" y="1286850"/>
            <a:ext cx="6792300" cy="678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800" u="sng">
                <a:solidFill>
                  <a:schemeClr val="hlink"/>
                </a:solidFill>
                <a:latin typeface="Amatic SC"/>
                <a:ea typeface="Amatic SC"/>
                <a:cs typeface="Amatic SC"/>
                <a:sym typeface="Amatic SC"/>
                <a:hlinkClick r:id="rId3"/>
              </a:rPr>
              <a:t>https://github.com/Karma-Police/english-reader</a:t>
            </a:r>
          </a:p>
        </p:txBody>
      </p:sp>
      <p:sp>
        <p:nvSpPr>
          <p:cNvPr id="102" name="Shape 102"/>
          <p:cNvSpPr txBox="1"/>
          <p:nvPr>
            <p:ph idx="2" type="title"/>
          </p:nvPr>
        </p:nvSpPr>
        <p:spPr>
          <a:xfrm>
            <a:off x="311700" y="23732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Contacts</a:t>
            </a:r>
          </a:p>
        </p:txBody>
      </p:sp>
      <p:sp>
        <p:nvSpPr>
          <p:cNvPr id="103" name="Shape 103"/>
          <p:cNvSpPr txBox="1"/>
          <p:nvPr>
            <p:ph idx="3" type="body"/>
          </p:nvPr>
        </p:nvSpPr>
        <p:spPr>
          <a:xfrm>
            <a:off x="642450" y="3254150"/>
            <a:ext cx="6792300" cy="678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800" u="sng">
                <a:solidFill>
                  <a:schemeClr val="hlink"/>
                </a:solidFill>
                <a:latin typeface="Amatic SC"/>
                <a:ea typeface="Amatic SC"/>
                <a:cs typeface="Amatic SC"/>
                <a:sym typeface="Amatic SC"/>
                <a:hlinkClick r:id="rId4"/>
              </a:rPr>
              <a:t>https://github.com/Karma-Police</a:t>
            </a:r>
          </a:p>
        </p:txBody>
      </p:sp>
      <p:sp>
        <p:nvSpPr>
          <p:cNvPr id="104" name="Shape 104"/>
          <p:cNvSpPr txBox="1"/>
          <p:nvPr>
            <p:ph idx="4" type="body"/>
          </p:nvPr>
        </p:nvSpPr>
        <p:spPr>
          <a:xfrm>
            <a:off x="642450" y="3872325"/>
            <a:ext cx="6792300" cy="678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800" u="sng">
                <a:solidFill>
                  <a:schemeClr val="hlink"/>
                </a:solidFill>
                <a:latin typeface="Amatic SC"/>
                <a:ea typeface="Amatic SC"/>
                <a:cs typeface="Amatic SC"/>
                <a:sym typeface="Amatic SC"/>
                <a:hlinkClick r:id="rId5"/>
              </a:rPr>
              <a:t>https://github.com/Rebryk</a:t>
            </a: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6">
            <a:alphaModFix/>
          </a:blip>
          <a:srcRect b="0" l="24140" r="24134" t="0"/>
          <a:stretch/>
        </p:blipFill>
        <p:spPr>
          <a:xfrm>
            <a:off x="6350200" y="2397062"/>
            <a:ext cx="2392473" cy="239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2991000" y="1914750"/>
            <a:ext cx="3162000" cy="13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7200"/>
              <a:t>Show time!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Achievements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5074" y="1635250"/>
            <a:ext cx="3834436" cy="334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/>
          <p:nvPr>
            <p:ph idx="1" type="body"/>
          </p:nvPr>
        </p:nvSpPr>
        <p:spPr>
          <a:xfrm>
            <a:off x="223675" y="1179775"/>
            <a:ext cx="8520599" cy="3340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>
                <a:latin typeface="Amatic SC"/>
                <a:ea typeface="Amatic SC"/>
                <a:cs typeface="Amatic SC"/>
                <a:sym typeface="Amatic SC"/>
              </a:rPr>
              <a:t>We’ve pushed over </a:t>
            </a:r>
            <a:br>
              <a:rPr lang="en" sz="3000">
                <a:latin typeface="Amatic SC"/>
                <a:ea typeface="Amatic SC"/>
                <a:cs typeface="Amatic SC"/>
                <a:sym typeface="Amatic SC"/>
              </a:rPr>
            </a:br>
            <a:r>
              <a:rPr lang="en" sz="3000">
                <a:latin typeface="Amatic SC"/>
                <a:ea typeface="Amatic SC"/>
                <a:cs typeface="Amatic SC"/>
                <a:sym typeface="Amatic SC"/>
              </a:rPr>
              <a:t>		</a:t>
            </a:r>
            <a:r>
              <a:rPr b="1" lang="en" sz="72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506 922</a:t>
            </a:r>
            <a:r>
              <a:rPr lang="en" sz="3000">
                <a:latin typeface="Amatic SC"/>
                <a:ea typeface="Amatic SC"/>
                <a:cs typeface="Amatic SC"/>
                <a:sym typeface="Amatic SC"/>
              </a:rPr>
              <a:t> </a:t>
            </a:r>
            <a:r>
              <a:rPr lang="en" sz="3200">
                <a:latin typeface="Amatic SC"/>
                <a:ea typeface="Amatic SC"/>
                <a:cs typeface="Amatic SC"/>
                <a:sym typeface="Amatic SC"/>
              </a:rPr>
              <a:t>lines of code.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