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90" r:id="rId3"/>
  </p:sldMasterIdLst>
  <p:notesMasterIdLst>
    <p:notesMasterId r:id="rId21"/>
  </p:notesMasterIdLst>
  <p:sldIdLst>
    <p:sldId id="25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7" r:id="rId14"/>
    <p:sldId id="259" r:id="rId15"/>
    <p:sldId id="260" r:id="rId16"/>
    <p:sldId id="261" r:id="rId17"/>
    <p:sldId id="262" r:id="rId18"/>
    <p:sldId id="263" r:id="rId19"/>
    <p:sldId id="33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AB389-E21D-4D3E-A844-B83BBD099E3A}" type="doc">
      <dgm:prSet loTypeId="urn:microsoft.com/office/officeart/2005/8/layout/hList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81181B7-595B-4645-A95E-E7D5A1C6DB14}">
      <dgm:prSet phldrT="[Текст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ВЗАИМОДЕЙСТВИЕ НА ФИНАНСОВЫХ РЫНКАХ </a:t>
          </a:r>
          <a:endParaRPr lang="ru-RU" b="1" dirty="0">
            <a:solidFill>
              <a:srgbClr val="002060"/>
            </a:solidFill>
          </a:endParaRPr>
        </a:p>
      </dgm:t>
    </dgm:pt>
    <dgm:pt modelId="{ECB47F3D-7D09-4482-B2E9-2FB59A4668B1}" type="parTrans" cxnId="{537EC700-A30D-4A5B-A78D-809C9FA900AD}">
      <dgm:prSet/>
      <dgm:spPr/>
      <dgm:t>
        <a:bodyPr/>
        <a:lstStyle/>
        <a:p>
          <a:endParaRPr lang="ru-RU"/>
        </a:p>
      </dgm:t>
    </dgm:pt>
    <dgm:pt modelId="{83C9B69D-80EE-482A-A4F1-0CC7B0343E12}" type="sibTrans" cxnId="{537EC700-A30D-4A5B-A78D-809C9FA900AD}">
      <dgm:prSet/>
      <dgm:spPr/>
      <dgm:t>
        <a:bodyPr/>
        <a:lstStyle/>
        <a:p>
          <a:endParaRPr lang="ru-RU"/>
        </a:p>
      </dgm:t>
    </dgm:pt>
    <dgm:pt modelId="{9AAB9076-5862-48E3-BEE1-473FBAAE6B89}">
      <dgm:prSet phldrT="[Текст]" custT="1"/>
      <dgm:spPr/>
      <dgm:t>
        <a:bodyPr/>
        <a:lstStyle/>
        <a:p>
          <a:r>
            <a:rPr lang="ru-RU" sz="3200" b="1" dirty="0" smtClean="0"/>
            <a:t>ПРЯМОЕ ВЗАИМОДЕЙСТВИЕ</a:t>
          </a:r>
        </a:p>
        <a:p>
          <a:r>
            <a:rPr lang="ru-RU" sz="3200" dirty="0" smtClean="0"/>
            <a:t>без финансового посредничества</a:t>
          </a:r>
          <a:endParaRPr lang="ru-RU" sz="3200" dirty="0"/>
        </a:p>
      </dgm:t>
    </dgm:pt>
    <dgm:pt modelId="{9D212581-0CB3-48E4-A1BD-C5DD1700D4EE}" type="parTrans" cxnId="{56F31AC9-6CE9-4EC5-AFC4-D501D0D8D1E9}">
      <dgm:prSet/>
      <dgm:spPr/>
      <dgm:t>
        <a:bodyPr/>
        <a:lstStyle/>
        <a:p>
          <a:endParaRPr lang="ru-RU"/>
        </a:p>
      </dgm:t>
    </dgm:pt>
    <dgm:pt modelId="{1E8FE9BC-C472-4274-890B-D5A9BBF9C3FF}" type="sibTrans" cxnId="{56F31AC9-6CE9-4EC5-AFC4-D501D0D8D1E9}">
      <dgm:prSet/>
      <dgm:spPr/>
      <dgm:t>
        <a:bodyPr/>
        <a:lstStyle/>
        <a:p>
          <a:endParaRPr lang="ru-RU"/>
        </a:p>
      </dgm:t>
    </dgm:pt>
    <dgm:pt modelId="{486B062E-2560-4AA4-8C5F-06089E058A66}">
      <dgm:prSet phldrT="[Текст]" custT="1"/>
      <dgm:spPr/>
      <dgm:t>
        <a:bodyPr/>
        <a:lstStyle/>
        <a:p>
          <a:r>
            <a:rPr lang="ru-RU" sz="3200" b="1" dirty="0" smtClean="0"/>
            <a:t>ОПОСРЕДОВАННОЕ ВЗАИМОДЕЙСТВИЕ</a:t>
          </a:r>
        </a:p>
        <a:p>
          <a:r>
            <a:rPr lang="ru-RU" sz="3200" dirty="0" smtClean="0"/>
            <a:t>с финансовым посредничеством</a:t>
          </a:r>
          <a:endParaRPr lang="ru-RU" sz="3200" dirty="0"/>
        </a:p>
      </dgm:t>
    </dgm:pt>
    <dgm:pt modelId="{620ADE6B-F4D1-4570-A4A8-A0B223421EE3}" type="parTrans" cxnId="{9464DAFE-DE81-451D-943B-AC1DCD210B91}">
      <dgm:prSet/>
      <dgm:spPr/>
      <dgm:t>
        <a:bodyPr/>
        <a:lstStyle/>
        <a:p>
          <a:endParaRPr lang="ru-RU"/>
        </a:p>
      </dgm:t>
    </dgm:pt>
    <dgm:pt modelId="{00DDA8D6-EDA1-4108-879C-77C1AF6DA264}" type="sibTrans" cxnId="{9464DAFE-DE81-451D-943B-AC1DCD210B91}">
      <dgm:prSet/>
      <dgm:spPr/>
      <dgm:t>
        <a:bodyPr/>
        <a:lstStyle/>
        <a:p>
          <a:endParaRPr lang="ru-RU"/>
        </a:p>
      </dgm:t>
    </dgm:pt>
    <dgm:pt modelId="{7DC1DE96-7EDF-4FB0-9FBF-982587F80884}" type="pres">
      <dgm:prSet presAssocID="{E78AB389-E21D-4D3E-A844-B83BBD099E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D9AB3C-96B1-4B8E-B03F-CF0022A87ED6}" type="pres">
      <dgm:prSet presAssocID="{681181B7-595B-4645-A95E-E7D5A1C6DB14}" presName="roof" presStyleLbl="dkBgShp" presStyleIdx="0" presStyleCnt="2" custScaleY="51767"/>
      <dgm:spPr/>
      <dgm:t>
        <a:bodyPr/>
        <a:lstStyle/>
        <a:p>
          <a:endParaRPr lang="ru-RU"/>
        </a:p>
      </dgm:t>
    </dgm:pt>
    <dgm:pt modelId="{64E5D3D1-2EE1-4F29-B896-FC0BA6092C5D}" type="pres">
      <dgm:prSet presAssocID="{681181B7-595B-4645-A95E-E7D5A1C6DB14}" presName="pillars" presStyleCnt="0"/>
      <dgm:spPr/>
    </dgm:pt>
    <dgm:pt modelId="{2B4ED2A2-C439-492E-98A3-9C6764E61EAD}" type="pres">
      <dgm:prSet presAssocID="{681181B7-595B-4645-A95E-E7D5A1C6DB1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EC063-4219-46B3-8A4E-D09A8E2B28AF}" type="pres">
      <dgm:prSet presAssocID="{486B062E-2560-4AA4-8C5F-06089E058A6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35D28-0B49-401C-A2DF-63A5923789D8}" type="pres">
      <dgm:prSet presAssocID="{681181B7-595B-4645-A95E-E7D5A1C6DB14}" presName="base" presStyleLbl="dkBgShp" presStyleIdx="1" presStyleCnt="2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</dgm:pt>
  </dgm:ptLst>
  <dgm:cxnLst>
    <dgm:cxn modelId="{B07F3063-B6E5-48D3-9C2B-8A3671731BAE}" type="presOf" srcId="{E78AB389-E21D-4D3E-A844-B83BBD099E3A}" destId="{7DC1DE96-7EDF-4FB0-9FBF-982587F80884}" srcOrd="0" destOrd="0" presId="urn:microsoft.com/office/officeart/2005/8/layout/hList3"/>
    <dgm:cxn modelId="{008DD5B4-40DC-4C35-B8A3-7CDB0701CA90}" type="presOf" srcId="{681181B7-595B-4645-A95E-E7D5A1C6DB14}" destId="{3AD9AB3C-96B1-4B8E-B03F-CF0022A87ED6}" srcOrd="0" destOrd="0" presId="urn:microsoft.com/office/officeart/2005/8/layout/hList3"/>
    <dgm:cxn modelId="{495EE061-C3AF-49C8-8F7B-4354ED2A02E1}" type="presOf" srcId="{486B062E-2560-4AA4-8C5F-06089E058A66}" destId="{18CEC063-4219-46B3-8A4E-D09A8E2B28AF}" srcOrd="0" destOrd="0" presId="urn:microsoft.com/office/officeart/2005/8/layout/hList3"/>
    <dgm:cxn modelId="{56F31AC9-6CE9-4EC5-AFC4-D501D0D8D1E9}" srcId="{681181B7-595B-4645-A95E-E7D5A1C6DB14}" destId="{9AAB9076-5862-48E3-BEE1-473FBAAE6B89}" srcOrd="0" destOrd="0" parTransId="{9D212581-0CB3-48E4-A1BD-C5DD1700D4EE}" sibTransId="{1E8FE9BC-C472-4274-890B-D5A9BBF9C3FF}"/>
    <dgm:cxn modelId="{C7476A06-5D12-4818-B0BA-FED5E31F2BE2}" type="presOf" srcId="{9AAB9076-5862-48E3-BEE1-473FBAAE6B89}" destId="{2B4ED2A2-C439-492E-98A3-9C6764E61EAD}" srcOrd="0" destOrd="0" presId="urn:microsoft.com/office/officeart/2005/8/layout/hList3"/>
    <dgm:cxn modelId="{9464DAFE-DE81-451D-943B-AC1DCD210B91}" srcId="{681181B7-595B-4645-A95E-E7D5A1C6DB14}" destId="{486B062E-2560-4AA4-8C5F-06089E058A66}" srcOrd="1" destOrd="0" parTransId="{620ADE6B-F4D1-4570-A4A8-A0B223421EE3}" sibTransId="{00DDA8D6-EDA1-4108-879C-77C1AF6DA264}"/>
    <dgm:cxn modelId="{537EC700-A30D-4A5B-A78D-809C9FA900AD}" srcId="{E78AB389-E21D-4D3E-A844-B83BBD099E3A}" destId="{681181B7-595B-4645-A95E-E7D5A1C6DB14}" srcOrd="0" destOrd="0" parTransId="{ECB47F3D-7D09-4482-B2E9-2FB59A4668B1}" sibTransId="{83C9B69D-80EE-482A-A4F1-0CC7B0343E12}"/>
    <dgm:cxn modelId="{F7F13FCC-3BE8-4BA2-93CE-AD4F816327A1}" type="presParOf" srcId="{7DC1DE96-7EDF-4FB0-9FBF-982587F80884}" destId="{3AD9AB3C-96B1-4B8E-B03F-CF0022A87ED6}" srcOrd="0" destOrd="0" presId="urn:microsoft.com/office/officeart/2005/8/layout/hList3"/>
    <dgm:cxn modelId="{9BBDDC17-4BDE-4497-942D-C454E61D790E}" type="presParOf" srcId="{7DC1DE96-7EDF-4FB0-9FBF-982587F80884}" destId="{64E5D3D1-2EE1-4F29-B896-FC0BA6092C5D}" srcOrd="1" destOrd="0" presId="urn:microsoft.com/office/officeart/2005/8/layout/hList3"/>
    <dgm:cxn modelId="{3D553BB8-80CC-49B8-AA49-8EE6F80C95C2}" type="presParOf" srcId="{64E5D3D1-2EE1-4F29-B896-FC0BA6092C5D}" destId="{2B4ED2A2-C439-492E-98A3-9C6764E61EAD}" srcOrd="0" destOrd="0" presId="urn:microsoft.com/office/officeart/2005/8/layout/hList3"/>
    <dgm:cxn modelId="{150B40E4-ED46-4BF4-9838-1F32BC8DAD8B}" type="presParOf" srcId="{64E5D3D1-2EE1-4F29-B896-FC0BA6092C5D}" destId="{18CEC063-4219-46B3-8A4E-D09A8E2B28AF}" srcOrd="1" destOrd="0" presId="urn:microsoft.com/office/officeart/2005/8/layout/hList3"/>
    <dgm:cxn modelId="{D02D9816-511F-4EF7-AD3C-46696DB71961}" type="presParOf" srcId="{7DC1DE96-7EDF-4FB0-9FBF-982587F80884}" destId="{86635D28-0B49-401C-A2DF-63A5923789D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9AB3C-96B1-4B8E-B03F-CF0022A87ED6}">
      <dsp:nvSpPr>
        <dsp:cNvPr id="0" name=""/>
        <dsp:cNvSpPr/>
      </dsp:nvSpPr>
      <dsp:spPr>
        <a:xfrm>
          <a:off x="0" y="210994"/>
          <a:ext cx="7992888" cy="905816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2060"/>
              </a:solidFill>
            </a:rPr>
            <a:t>ВЗАИМОДЕЙСТВИЕ НА ФИНАНСОВЫХ РЫНКАХ </a:t>
          </a:r>
          <a:endParaRPr lang="ru-RU" sz="3000" b="1" kern="1200" dirty="0">
            <a:solidFill>
              <a:srgbClr val="002060"/>
            </a:solidFill>
          </a:endParaRPr>
        </a:p>
      </dsp:txBody>
      <dsp:txXfrm>
        <a:off x="0" y="210994"/>
        <a:ext cx="7992888" cy="905816"/>
      </dsp:txXfrm>
    </dsp:sp>
    <dsp:sp modelId="{2B4ED2A2-C439-492E-98A3-9C6764E61EAD}">
      <dsp:nvSpPr>
        <dsp:cNvPr id="0" name=""/>
        <dsp:cNvSpPr/>
      </dsp:nvSpPr>
      <dsp:spPr>
        <a:xfrm>
          <a:off x="0" y="1538799"/>
          <a:ext cx="3996443" cy="3674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ПРЯМОЕ ВЗАИМОДЕЙСТВИЕ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без финансового посредничества</a:t>
          </a:r>
          <a:endParaRPr lang="ru-RU" sz="3200" kern="1200" dirty="0"/>
        </a:p>
      </dsp:txBody>
      <dsp:txXfrm>
        <a:off x="0" y="1538799"/>
        <a:ext cx="3996443" cy="3674568"/>
      </dsp:txXfrm>
    </dsp:sp>
    <dsp:sp modelId="{18CEC063-4219-46B3-8A4E-D09A8E2B28AF}">
      <dsp:nvSpPr>
        <dsp:cNvPr id="0" name=""/>
        <dsp:cNvSpPr/>
      </dsp:nvSpPr>
      <dsp:spPr>
        <a:xfrm>
          <a:off x="3996444" y="1538799"/>
          <a:ext cx="3996443" cy="3674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ОПОСРЕДОВАННОЕ ВЗАИМОДЕЙСТВИЕ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 финансовым посредничеством</a:t>
          </a:r>
          <a:endParaRPr lang="ru-RU" sz="3200" kern="1200" dirty="0"/>
        </a:p>
      </dsp:txBody>
      <dsp:txXfrm>
        <a:off x="3996444" y="1538799"/>
        <a:ext cx="3996443" cy="3674568"/>
      </dsp:txXfrm>
    </dsp:sp>
    <dsp:sp modelId="{86635D28-0B49-401C-A2DF-63A5923789D8}">
      <dsp:nvSpPr>
        <dsp:cNvPr id="0" name=""/>
        <dsp:cNvSpPr/>
      </dsp:nvSpPr>
      <dsp:spPr>
        <a:xfrm>
          <a:off x="0" y="5213368"/>
          <a:ext cx="7992888" cy="408285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33459-BD13-440F-B4B1-01C764E1C6EC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FAE4F-98F0-4EFE-98F3-11E71D2E5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0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8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69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776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262E-9BF9-4447-A279-D53F3DDC25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56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00E0-8804-413C-AB26-D888E5112D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78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B6E9-51C5-4E23-90D0-97CC952611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142CD-D30A-44D8-A38F-A0BB50962E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42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AF9DA-73BA-467B-9536-EAAB2D7E73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034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435B-8308-4687-976E-42521A4777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14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51A91-3FA2-482E-8DBC-3D1BA744AF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88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9E68-BACB-4284-BB1F-42D56038B1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9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53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8D24-1648-477F-8F73-723C2C72C0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05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A796-B872-445D-A368-B0A44C8ECB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81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016B8-3561-4F9D-8C86-C1C088F7A3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26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4832B-34D5-4960-BE13-A2A468A37A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94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8987C-1908-470A-B25A-FFFC8DB346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51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6CC6-3B58-4948-8CE2-1042C577AC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77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262E-9BF9-4447-A279-D53F3DDC25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489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00E0-8804-413C-AB26-D888E5112D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86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5B6E9-51C5-4E23-90D0-97CC952611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106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142CD-D30A-44D8-A38F-A0BB50962E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5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84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AF9DA-73BA-467B-9536-EAAB2D7E73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58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435B-8308-4687-976E-42521A4777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033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51A91-3FA2-482E-8DBC-3D1BA744AF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550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9E68-BACB-4284-BB1F-42D56038B1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65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8D24-1648-477F-8F73-723C2C72C0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179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A796-B872-445D-A368-B0A44C8ECB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862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016B8-3561-4F9D-8C86-C1C088F7A3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021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4832B-34D5-4960-BE13-A2A468A37A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1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8987C-1908-470A-B25A-FFFC8DB346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508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6CC6-3B58-4948-8CE2-1042C577AC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2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10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2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23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53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9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80BC-16A9-4802-BBF1-75EC128ABB04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D2514-83AA-449B-8D0F-979960A02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9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09788-AC56-4118-B7E3-692C78685CF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4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09788-AC56-4118-B7E3-692C78685CF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3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ru-RU" dirty="0" smtClean="0"/>
              <a:t>Финансовые рынки и институты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к.э.н., доцент кафедры теории кредита и финансового менеджмента Санкт-Петербургского государственного университета </a:t>
            </a:r>
            <a:r>
              <a:rPr lang="ru-RU" dirty="0" err="1" smtClean="0"/>
              <a:t>Дарушин</a:t>
            </a:r>
            <a:r>
              <a:rPr lang="ru-RU" dirty="0" smtClean="0"/>
              <a:t> Иван Александрович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62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064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A60A41-83F1-44F8-904E-A34128C70BBF}" type="slidenum">
              <a:rPr lang="ru-RU">
                <a:solidFill>
                  <a:srgbClr val="000000"/>
                </a:solidFill>
              </a:rPr>
              <a:pPr eaLnBrk="1" hangingPunct="1"/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Выгоды финансового посредничества для заемщиков: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упрощенный поиск кредиторов;</a:t>
            </a:r>
          </a:p>
          <a:p>
            <a:pPr eaLnBrk="1" hangingPunct="1"/>
            <a:r>
              <a:rPr lang="ru-RU" dirty="0" smtClean="0"/>
              <a:t>более низкие ставки;</a:t>
            </a:r>
          </a:p>
          <a:p>
            <a:pPr eaLnBrk="1" hangingPunct="1"/>
            <a:r>
              <a:rPr lang="ru-RU" dirty="0" smtClean="0"/>
              <a:t>возможность трансформации сроков займов;</a:t>
            </a:r>
          </a:p>
          <a:p>
            <a:pPr eaLnBrk="1" hangingPunct="1"/>
            <a:r>
              <a:rPr lang="ru-RU" dirty="0" smtClean="0"/>
              <a:t>возможность получения крупных кредитов.</a:t>
            </a:r>
          </a:p>
        </p:txBody>
      </p:sp>
    </p:spTree>
    <p:extLst>
      <p:ext uri="{BB962C8B-B14F-4D97-AF65-F5344CB8AC3E}">
        <p14:creationId xmlns:p14="http://schemas.microsoft.com/office/powerpoint/2010/main" val="116564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финансового рынка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Континентальная (основана на опосредованном взаимодействии)</a:t>
            </a:r>
          </a:p>
          <a:p>
            <a:endParaRPr lang="ru-RU" dirty="0"/>
          </a:p>
          <a:p>
            <a:r>
              <a:rPr lang="ru-RU" dirty="0" smtClean="0"/>
              <a:t>Англо-американская (основана на рынке ценных бумаг)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70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1469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5C9FE-CC40-44E9-AB70-3B8BC1DA74BD}" type="slidenum">
              <a:rPr lang="ru-RU">
                <a:solidFill>
                  <a:srgbClr val="000000"/>
                </a:solidFill>
              </a:rPr>
              <a:pPr eaLnBrk="1" hangingPunct="1"/>
              <a:t>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Финансовый инструмент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smtClean="0"/>
              <a:t>это любой договор, в результате которого одновременно возникает финансовый актив у одной компании и финансовое обязательство или долевой инструмент у другой компании (МСФО №32 «Финансовые инструменты: признание и оценка»).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71234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157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5A3D88-C3DB-4E2C-B433-8896B3EA7DBC}" type="slidenum">
              <a:rPr lang="ru-RU">
                <a:solidFill>
                  <a:srgbClr val="000000"/>
                </a:solidFill>
              </a:rPr>
              <a:pPr eaLnBrk="1" hangingPunct="1"/>
              <a:t>13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Финансовый актив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а) денежные средства;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б) договорное право требования денежных средств или другого финансового актива от другой компании;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в) договорное право на обмен финансовых инструментов на потенциально выгодных условиях;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г) долевой инструмент другой 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2107103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1673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901BE9-7F8A-48B9-98D5-EE5F08300E42}" type="slidenum">
              <a:rPr lang="ru-RU">
                <a:solidFill>
                  <a:srgbClr val="000000"/>
                </a:solidFill>
              </a:rPr>
              <a:pPr eaLnBrk="1" hangingPunct="1"/>
              <a:t>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67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Финансовое обязательство</a:t>
            </a:r>
          </a:p>
        </p:txBody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smtClean="0"/>
              <a:t>любая обязанность по договору: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а) предоставить денежные средства или другой финансовый актив;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б) обменять финансовые инструменты на потенциально невыгодных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135817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1776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683D2E-CEE8-4713-B36B-B3EA68281AE0}" type="slidenum">
              <a:rPr lang="ru-RU">
                <a:solidFill>
                  <a:srgbClr val="000000"/>
                </a:solidFill>
              </a:rPr>
              <a:pPr eaLnBrk="1" hangingPunct="1"/>
              <a:t>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Виды финансовых инструментов</a:t>
            </a:r>
          </a:p>
        </p:txBody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i="1" dirty="0" smtClean="0"/>
              <a:t>первичные </a:t>
            </a:r>
            <a:r>
              <a:rPr lang="ru-RU" dirty="0" smtClean="0"/>
              <a:t>(с определенностью предусматривают покупку</a:t>
            </a:r>
            <a:r>
              <a:rPr lang="en-US" dirty="0" smtClean="0"/>
              <a:t>/</a:t>
            </a:r>
            <a:r>
              <a:rPr lang="ru-RU" dirty="0" smtClean="0"/>
              <a:t>продажу финансового актива);</a:t>
            </a:r>
          </a:p>
          <a:p>
            <a:pPr eaLnBrk="1" hangingPunct="1">
              <a:lnSpc>
                <a:spcPct val="90000"/>
              </a:lnSpc>
            </a:pPr>
            <a:r>
              <a:rPr lang="ru-RU" i="1" dirty="0" smtClean="0"/>
              <a:t>вторичные, производные</a:t>
            </a:r>
            <a:r>
              <a:rPr lang="ru-RU" dirty="0" smtClean="0"/>
              <a:t> (предусматривают возможность покупки</a:t>
            </a:r>
            <a:r>
              <a:rPr lang="en-US" dirty="0" smtClean="0"/>
              <a:t>/</a:t>
            </a:r>
            <a:r>
              <a:rPr lang="ru-RU" dirty="0" smtClean="0"/>
              <a:t>продажи права на приобретение</a:t>
            </a:r>
            <a:r>
              <a:rPr lang="en-US" dirty="0" smtClean="0"/>
              <a:t>/</a:t>
            </a:r>
            <a:r>
              <a:rPr lang="ru-RU" dirty="0" smtClean="0"/>
              <a:t>поставку базового актива или получение</a:t>
            </a:r>
            <a:r>
              <a:rPr lang="en-US" dirty="0" smtClean="0"/>
              <a:t>/</a:t>
            </a:r>
            <a:r>
              <a:rPr lang="ru-RU" dirty="0" smtClean="0"/>
              <a:t>выплату дохода, связанного с изменением некоторой характеристики базового актива).</a:t>
            </a:r>
          </a:p>
        </p:txBody>
      </p:sp>
    </p:spTree>
    <p:extLst>
      <p:ext uri="{BB962C8B-B14F-4D97-AF65-F5344CB8AC3E}">
        <p14:creationId xmlns:p14="http://schemas.microsoft.com/office/powerpoint/2010/main" val="47886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1878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832476-AAA6-4D43-9479-907A6C302EFD}" type="slidenum">
              <a:rPr lang="ru-RU">
                <a:solidFill>
                  <a:srgbClr val="000000"/>
                </a:solidFill>
              </a:rPr>
              <a:pPr eaLnBrk="1" hangingPunct="1"/>
              <a:t>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87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Примеры первичных финансовых инструментов</a:t>
            </a:r>
          </a:p>
        </p:txBody>
      </p:sp>
      <p:sp>
        <p:nvSpPr>
          <p:cNvPr id="1187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договор займа (ст. 807 ГК РФ);</a:t>
            </a:r>
          </a:p>
          <a:p>
            <a:pPr eaLnBrk="1" hangingPunct="1"/>
            <a:r>
              <a:rPr lang="ru-RU" sz="2800" smtClean="0"/>
              <a:t>кредитный договор;</a:t>
            </a:r>
          </a:p>
          <a:p>
            <a:pPr eaLnBrk="1" hangingPunct="1"/>
            <a:r>
              <a:rPr lang="ru-RU" sz="2800" smtClean="0"/>
              <a:t>договор банковского вклада (ст. 834);</a:t>
            </a:r>
          </a:p>
          <a:p>
            <a:pPr eaLnBrk="1" hangingPunct="1"/>
            <a:r>
              <a:rPr lang="ru-RU" sz="2800" smtClean="0"/>
              <a:t>договор банковского счета (ст. 845);</a:t>
            </a:r>
          </a:p>
          <a:p>
            <a:pPr eaLnBrk="1" hangingPunct="1"/>
            <a:r>
              <a:rPr lang="ru-RU" sz="2800" smtClean="0"/>
              <a:t>договор финансирования под уступку права требования, факторинг (ст. 824);</a:t>
            </a:r>
          </a:p>
          <a:p>
            <a:pPr eaLnBrk="1" hangingPunct="1"/>
            <a:r>
              <a:rPr lang="ru-RU" sz="2800" smtClean="0"/>
              <a:t>договор финансовой аренды, лизинг (ст. 665);</a:t>
            </a:r>
          </a:p>
          <a:p>
            <a:pPr eaLnBrk="1" hangingPunct="1"/>
            <a:r>
              <a:rPr lang="ru-RU" sz="2800" smtClean="0"/>
              <a:t>договоры поручительства и банковской гарантии (ст. 361, 368).</a:t>
            </a:r>
          </a:p>
        </p:txBody>
      </p:sp>
    </p:spTree>
    <p:extLst>
      <p:ext uri="{BB962C8B-B14F-4D97-AF65-F5344CB8AC3E}">
        <p14:creationId xmlns:p14="http://schemas.microsoft.com/office/powerpoint/2010/main" val="2974539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1981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0A8ACE-42A6-47E3-87CE-8A76794B7F39}" type="slidenum">
              <a:rPr lang="ru-RU">
                <a:solidFill>
                  <a:srgbClr val="000000"/>
                </a:solidFill>
              </a:rPr>
              <a:pPr eaLnBrk="1" hangingPunct="1"/>
              <a:t>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Примеры производных (вторичных) </a:t>
            </a:r>
            <a:br>
              <a:rPr lang="ru-RU" sz="3200" dirty="0" smtClean="0"/>
            </a:br>
            <a:r>
              <a:rPr lang="ru-RU" sz="3200" dirty="0" smtClean="0"/>
              <a:t>финансовых инструментов</a:t>
            </a: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r>
              <a:rPr lang="ru-RU" dirty="0" smtClean="0"/>
              <a:t>форвардные контракты;</a:t>
            </a:r>
          </a:p>
          <a:p>
            <a:pPr eaLnBrk="1" hangingPunct="1"/>
            <a:r>
              <a:rPr lang="ru-RU" dirty="0" smtClean="0"/>
              <a:t>фьючерсные сделки;</a:t>
            </a:r>
          </a:p>
          <a:p>
            <a:pPr eaLnBrk="1" hangingPunct="1"/>
            <a:r>
              <a:rPr lang="ru-RU" dirty="0" smtClean="0"/>
              <a:t>опционы;</a:t>
            </a:r>
          </a:p>
          <a:p>
            <a:pPr eaLnBrk="1" hangingPunct="1"/>
            <a:r>
              <a:rPr lang="ru-RU" dirty="0" smtClean="0"/>
              <a:t>варранты;</a:t>
            </a:r>
          </a:p>
          <a:p>
            <a:pPr eaLnBrk="1" hangingPunct="1"/>
            <a:r>
              <a:rPr lang="ru-RU" dirty="0" smtClean="0"/>
              <a:t>свопы.</a:t>
            </a:r>
          </a:p>
        </p:txBody>
      </p:sp>
    </p:spTree>
    <p:extLst>
      <p:ext uri="{BB962C8B-B14F-4D97-AF65-F5344CB8AC3E}">
        <p14:creationId xmlns:p14="http://schemas.microsoft.com/office/powerpoint/2010/main" val="54146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финансы?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00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финансы?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российской науке: отношения по поводу создания, распределения и использования фондов денежных средств.</a:t>
            </a:r>
          </a:p>
          <a:p>
            <a:pPr marL="0" indent="0">
              <a:buNone/>
            </a:pPr>
            <a:r>
              <a:rPr lang="ru-RU" dirty="0" smtClean="0"/>
              <a:t>В западной науке: отношения, связанные с инвестициями или деньгами (нет четкой трактовки).</a:t>
            </a:r>
          </a:p>
          <a:p>
            <a:r>
              <a:rPr lang="ru-RU" dirty="0" smtClean="0"/>
              <a:t>публичные финансы;</a:t>
            </a:r>
          </a:p>
          <a:p>
            <a:r>
              <a:rPr lang="ru-RU" dirty="0" smtClean="0"/>
              <a:t>корпоративные финансы;</a:t>
            </a:r>
          </a:p>
          <a:p>
            <a:r>
              <a:rPr lang="ru-RU" dirty="0" smtClean="0"/>
              <a:t>личные финансы.</a:t>
            </a:r>
          </a:p>
        </p:txBody>
      </p:sp>
    </p:spTree>
    <p:extLst>
      <p:ext uri="{BB962C8B-B14F-4D97-AF65-F5344CB8AC3E}">
        <p14:creationId xmlns:p14="http://schemas.microsoft.com/office/powerpoint/2010/main" val="396996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dirty="0" smtClean="0"/>
              <a:t>Общая схема движения денежных фондов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61951" y="1684338"/>
            <a:ext cx="2808288" cy="7191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Поставщики капитала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3276600" y="4724400"/>
            <a:ext cx="2735263" cy="6492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altLang="ru-RU" dirty="0">
                <a:latin typeface="Arial" charset="0"/>
              </a:rPr>
              <a:t>Потребители капитала</a:t>
            </a:r>
          </a:p>
        </p:txBody>
      </p:sp>
      <p:sp>
        <p:nvSpPr>
          <p:cNvPr id="5126" name="Oval 8"/>
          <p:cNvSpPr>
            <a:spLocks noChangeArrowheads="1"/>
          </p:cNvSpPr>
          <p:nvPr/>
        </p:nvSpPr>
        <p:spPr bwMode="auto">
          <a:xfrm>
            <a:off x="900112" y="2960688"/>
            <a:ext cx="2808288" cy="10795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altLang="ru-RU" dirty="0">
                <a:latin typeface="Arial" charset="0"/>
              </a:rPr>
              <a:t>Финансовые посредники</a:t>
            </a:r>
          </a:p>
        </p:txBody>
      </p:sp>
      <p:sp>
        <p:nvSpPr>
          <p:cNvPr id="5127" name="Oval 10"/>
          <p:cNvSpPr>
            <a:spLocks noChangeArrowheads="1"/>
          </p:cNvSpPr>
          <p:nvPr/>
        </p:nvSpPr>
        <p:spPr bwMode="auto">
          <a:xfrm>
            <a:off x="5714475" y="2960688"/>
            <a:ext cx="2808288" cy="10795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altLang="ru-RU">
                <a:latin typeface="Arial" charset="0"/>
              </a:rPr>
              <a:t>Рынок ценных бумаг</a:t>
            </a:r>
          </a:p>
        </p:txBody>
      </p:sp>
      <p:sp>
        <p:nvSpPr>
          <p:cNvPr id="5128" name="Line 13"/>
          <p:cNvSpPr>
            <a:spLocks noChangeShapeType="1"/>
          </p:cNvSpPr>
          <p:nvPr/>
        </p:nvSpPr>
        <p:spPr bwMode="auto">
          <a:xfrm flipH="1">
            <a:off x="3276597" y="2440999"/>
            <a:ext cx="431801" cy="627961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>
            <a:off x="3059833" y="3933056"/>
            <a:ext cx="648568" cy="79134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Line 15"/>
          <p:cNvSpPr>
            <a:spLocks noChangeShapeType="1"/>
          </p:cNvSpPr>
          <p:nvPr/>
        </p:nvSpPr>
        <p:spPr bwMode="auto">
          <a:xfrm>
            <a:off x="5660138" y="2440999"/>
            <a:ext cx="496037" cy="627961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Line 16"/>
          <p:cNvSpPr>
            <a:spLocks noChangeShapeType="1"/>
          </p:cNvSpPr>
          <p:nvPr/>
        </p:nvSpPr>
        <p:spPr bwMode="auto">
          <a:xfrm flipH="1">
            <a:off x="5580062" y="3933056"/>
            <a:ext cx="720129" cy="79134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" name="Прямая со стрелкой 2"/>
          <p:cNvCxnSpPr>
            <a:stCxn id="5126" idx="6"/>
            <a:endCxn id="5127" idx="2"/>
          </p:cNvCxnSpPr>
          <p:nvPr/>
        </p:nvCxnSpPr>
        <p:spPr>
          <a:xfrm>
            <a:off x="3708400" y="3500438"/>
            <a:ext cx="2006075" cy="0"/>
          </a:xfrm>
          <a:prstGeom prst="straightConnector1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5606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9552" y="476672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0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39750" y="1687513"/>
            <a:ext cx="2808288" cy="26654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b="1" dirty="0">
                <a:solidFill>
                  <a:prstClr val="black"/>
                </a:solidFill>
              </a:rPr>
              <a:t>Предприятие, испытывающее потребность в финансовых средствах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4163" y="1674813"/>
            <a:ext cx="3024187" cy="26908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b="1" dirty="0">
                <a:solidFill>
                  <a:prstClr val="black"/>
                </a:solidFill>
              </a:rPr>
              <a:t>Лицо (лица), располагающее временно свободными финансовыми средствами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66738" y="528638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  <a:defRPr/>
            </a:pPr>
            <a:r>
              <a:rPr lang="ru-RU" sz="3200" b="1" cap="all" dirty="0">
                <a:solidFill>
                  <a:srgbClr val="1F497D">
                    <a:lumMod val="75000"/>
                  </a:srgbClr>
                </a:solidFill>
              </a:rPr>
              <a:t>Схема прямого финансирования</a:t>
            </a: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492500" y="2636838"/>
            <a:ext cx="1727200" cy="792162"/>
          </a:xfrm>
          <a:prstGeom prst="left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prstClr val="black"/>
                </a:solidFill>
              </a:rPr>
              <a:t>ФИ</a:t>
            </a:r>
          </a:p>
        </p:txBody>
      </p:sp>
    </p:spTree>
    <p:extLst>
      <p:ext uri="{BB962C8B-B14F-4D97-AF65-F5344CB8AC3E}">
        <p14:creationId xmlns:p14="http://schemas.microsoft.com/office/powerpoint/2010/main" val="15995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571500"/>
            <a:ext cx="7696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  <a:defRPr/>
            </a:pPr>
            <a:r>
              <a:rPr lang="ru-RU" sz="3000" b="1" cap="all" dirty="0">
                <a:solidFill>
                  <a:srgbClr val="1F497D">
                    <a:lumMod val="75000"/>
                  </a:srgbClr>
                </a:solidFill>
              </a:rPr>
              <a:t>Недостатки прямого финансирования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7238" y="1341438"/>
            <a:ext cx="785812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prstClr val="black"/>
                </a:solidFill>
              </a:rPr>
              <a:t>относительно высокие транзакционные издержки</a:t>
            </a:r>
          </a:p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prstClr val="black"/>
                </a:solidFill>
              </a:rPr>
              <a:t>крупнооптовый характер сделок</a:t>
            </a:r>
          </a:p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prstClr val="black"/>
                </a:solidFill>
              </a:rPr>
              <a:t>издержки, связанные с </a:t>
            </a:r>
            <a:r>
              <a:rPr lang="ru-RU" sz="2600" i="1" dirty="0">
                <a:solidFill>
                  <a:prstClr val="black"/>
                </a:solidFill>
              </a:rPr>
              <a:t>асимметричностью информации (риск ложного выбора; риск недобросовестного поведения заемщика)</a:t>
            </a:r>
          </a:p>
          <a:p>
            <a:pPr lvl="1" indent="-4572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600" dirty="0">
                <a:solidFill>
                  <a:prstClr val="black"/>
                </a:solidFill>
              </a:rPr>
              <a:t>ограниченная доступность / недоступность такого финансирования для малого и среднего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20437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3850" y="1757363"/>
            <a:ext cx="2232025" cy="210026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Предприятие, испытывающее потребность в финансовых средствах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25" y="1798638"/>
            <a:ext cx="2447925" cy="211296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Лицо (лица), располагающее временно свободными финансовыми средствами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66738" y="528638"/>
            <a:ext cx="769620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  <a:defRPr/>
            </a:pPr>
            <a:r>
              <a:rPr lang="ru-RU" sz="3200" b="1" cap="all" dirty="0">
                <a:solidFill>
                  <a:srgbClr val="1F497D">
                    <a:lumMod val="75000"/>
                  </a:srgbClr>
                </a:solidFill>
              </a:rPr>
              <a:t>Схема ОПОСРЕДОВАННОГО финансирования</a:t>
            </a:r>
          </a:p>
          <a:p>
            <a:pPr algn="ctr" eaLnBrk="0" hangingPunct="0">
              <a:spcBef>
                <a:spcPts val="3600"/>
              </a:spcBef>
              <a:defRPr/>
            </a:pPr>
            <a:r>
              <a:rPr lang="ru-RU" sz="4000" b="1" cap="all" dirty="0">
                <a:solidFill>
                  <a:prstClr val="black"/>
                </a:solidFill>
              </a:rPr>
              <a:t>ФИ1 ≠ ФИ2</a:t>
            </a:r>
          </a:p>
        </p:txBody>
      </p:sp>
      <p:sp>
        <p:nvSpPr>
          <p:cNvPr id="2" name="Двойная стрелка влево/вправо 1"/>
          <p:cNvSpPr/>
          <p:nvPr/>
        </p:nvSpPr>
        <p:spPr>
          <a:xfrm rot="2318874">
            <a:off x="1893888" y="4033838"/>
            <a:ext cx="1728787" cy="792162"/>
          </a:xfrm>
          <a:prstGeom prst="left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prstClr val="black"/>
                </a:solidFill>
              </a:rPr>
              <a:t>ФИ 1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55988" y="3557588"/>
            <a:ext cx="2232025" cy="210026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ФИНАНСОВЫЙ ПОСРЕДНИК</a:t>
            </a:r>
          </a:p>
        </p:txBody>
      </p:sp>
      <p:sp>
        <p:nvSpPr>
          <p:cNvPr id="8" name="Двойная стрелка влево/вправо 7"/>
          <p:cNvSpPr/>
          <p:nvPr/>
        </p:nvSpPr>
        <p:spPr>
          <a:xfrm rot="19370210">
            <a:off x="5508625" y="4092575"/>
            <a:ext cx="1727200" cy="792163"/>
          </a:xfrm>
          <a:prstGeom prst="left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prstClr val="black"/>
                </a:solidFill>
              </a:rPr>
              <a:t>ФИ 2</a:t>
            </a:r>
          </a:p>
        </p:txBody>
      </p:sp>
    </p:spTree>
    <p:extLst>
      <p:ext uri="{BB962C8B-B14F-4D97-AF65-F5344CB8AC3E}">
        <p14:creationId xmlns:p14="http://schemas.microsoft.com/office/powerpoint/2010/main" val="398942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00"/>
                </a:solidFill>
              </a:rPr>
              <a:t>Дарушин И.А.</a:t>
            </a:r>
          </a:p>
        </p:txBody>
      </p:sp>
      <p:sp>
        <p:nvSpPr>
          <p:cNvPr id="1054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DE5D5C-4AD2-4DB0-A92F-917BA8979A6E}" type="slidenum">
              <a:rPr lang="ru-RU">
                <a:solidFill>
                  <a:srgbClr val="000000"/>
                </a:solidFill>
              </a:rPr>
              <a:pPr eaLnBrk="1" hangingPunct="1"/>
              <a:t>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Выгоды финансового посредничества для кредиторов: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диверсификация кредитного риска;</a:t>
            </a:r>
          </a:p>
          <a:p>
            <a:pPr eaLnBrk="1" hangingPunct="1"/>
            <a:r>
              <a:rPr lang="ru-RU" dirty="0" smtClean="0"/>
              <a:t>отсутствие необходимости самостоятельной проверки платежеспособности заемщика;</a:t>
            </a:r>
          </a:p>
          <a:p>
            <a:pPr eaLnBrk="1" hangingPunct="1"/>
            <a:r>
              <a:rPr lang="ru-RU" dirty="0" smtClean="0"/>
              <a:t>постоянный уровень ликвидности долга;</a:t>
            </a:r>
          </a:p>
          <a:p>
            <a:pPr eaLnBrk="1" hangingPunct="1"/>
            <a:r>
              <a:rPr lang="ru-RU" dirty="0"/>
              <a:t>д</a:t>
            </a:r>
            <a:r>
              <a:rPr lang="ru-RU" dirty="0" smtClean="0"/>
              <a:t>оступно для мелких вкладчиков.</a:t>
            </a:r>
          </a:p>
        </p:txBody>
      </p:sp>
    </p:spTree>
    <p:extLst>
      <p:ext uri="{BB962C8B-B14F-4D97-AF65-F5344CB8AC3E}">
        <p14:creationId xmlns:p14="http://schemas.microsoft.com/office/powerpoint/2010/main" val="1832063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511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1_Оформление по умолчанию</vt:lpstr>
      <vt:lpstr>2_Оформление по умолчанию</vt:lpstr>
      <vt:lpstr>Финансовые рынки и институты</vt:lpstr>
      <vt:lpstr>Что такое финансы?</vt:lpstr>
      <vt:lpstr>Что такое финансы?</vt:lpstr>
      <vt:lpstr>Общая схема движения денежных фондов</vt:lpstr>
      <vt:lpstr>Презентация PowerPoint</vt:lpstr>
      <vt:lpstr>Презентация PowerPoint</vt:lpstr>
      <vt:lpstr>Презентация PowerPoint</vt:lpstr>
      <vt:lpstr>Презентация PowerPoint</vt:lpstr>
      <vt:lpstr>Выгоды финансового посредничества для кредиторов: </vt:lpstr>
      <vt:lpstr> Выгоды финансового посредничества для заемщиков: </vt:lpstr>
      <vt:lpstr>Модели финансового рынка</vt:lpstr>
      <vt:lpstr>Финансовый инструмент</vt:lpstr>
      <vt:lpstr>Финансовый актив</vt:lpstr>
      <vt:lpstr>Финансовое обязательство</vt:lpstr>
      <vt:lpstr>Виды финансовых инструментов</vt:lpstr>
      <vt:lpstr>Примеры первичных финансовых инструментов</vt:lpstr>
      <vt:lpstr>Примеры производных (вторичных)  финансовых инструментов</vt:lpstr>
    </vt:vector>
  </TitlesOfParts>
  <Company>Saint-Petersburg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Faculty of Economics</dc:creator>
  <cp:lastModifiedBy>Ivan Darushin</cp:lastModifiedBy>
  <cp:revision>31</cp:revision>
  <dcterms:created xsi:type="dcterms:W3CDTF">2013-02-11T12:05:56Z</dcterms:created>
  <dcterms:modified xsi:type="dcterms:W3CDTF">2017-03-03T09:55:20Z</dcterms:modified>
</cp:coreProperties>
</file>