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00" r:id="rId2"/>
    <p:sldId id="281" r:id="rId3"/>
    <p:sldId id="29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2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8" r:id="rId29"/>
    <p:sldId id="277" r:id="rId30"/>
    <p:sldId id="271" r:id="rId31"/>
    <p:sldId id="272" r:id="rId32"/>
    <p:sldId id="273" r:id="rId33"/>
    <p:sldId id="279" r:id="rId34"/>
    <p:sldId id="274" r:id="rId35"/>
    <p:sldId id="275" r:id="rId36"/>
    <p:sldId id="280" r:id="rId37"/>
    <p:sldId id="276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6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0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314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9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5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2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8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9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4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6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5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3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5839ECE-F924-426D-A96F-3FEE94E78038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2951A0F-8A23-4714-AABE-122D30FE0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3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1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Lucida Console" panose="020B0609040504020204" pitchFamily="49" charset="0"/>
              </a:rPr>
              <a:t>def</a:t>
            </a:r>
            <a:r>
              <a:rPr lang="en-US" sz="1500" dirty="0">
                <a:latin typeface="Lucida Console" panose="020B0609040504020204" pitchFamily="49" charset="0"/>
              </a:rPr>
              <a:t> </a:t>
            </a:r>
            <a:r>
              <a:rPr lang="en-US" sz="1500" dirty="0" smtClean="0">
                <a:latin typeface="Lucida Console" panose="020B0609040504020204" pitchFamily="49" charset="0"/>
              </a:rPr>
              <a:t>generator(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yield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heapq.merge</a:t>
            </a:r>
            <a:r>
              <a:rPr lang="en-US" sz="1500" dirty="0" smtClean="0">
                <a:latin typeface="Lucida Console" panose="020B0609040504020204" pitchFamily="49" charset="0"/>
              </a:rPr>
              <a:t>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39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825625"/>
            <a:ext cx="110151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latin typeface="Lucida Console" panose="020B0609040504020204" pitchFamily="49" charset="0"/>
              </a:rPr>
              <a:t>def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mergeSort</a:t>
            </a:r>
            <a:r>
              <a:rPr lang="en-US" sz="2000" dirty="0">
                <a:latin typeface="Lucida Console" panose="020B0609040504020204" pitchFamily="49" charset="0"/>
              </a:rPr>
              <a:t>(iterator):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it = (</a:t>
            </a:r>
            <a:r>
              <a:rPr lang="en-US" sz="2000" dirty="0" err="1">
                <a:latin typeface="Lucida Console" panose="020B0609040504020204" pitchFamily="49" charset="0"/>
              </a:rPr>
              <a:t>iter</a:t>
            </a:r>
            <a:r>
              <a:rPr lang="en-US" sz="2000" dirty="0">
                <a:latin typeface="Lucida Console" panose="020B0609040504020204" pitchFamily="49" charset="0"/>
              </a:rPr>
              <a:t>([x]) for x in iterator)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try: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	while True: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		it1 = next(it)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		it2 = next(it)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		it = </a:t>
            </a:r>
            <a:r>
              <a:rPr lang="en-US" sz="2000" dirty="0" err="1">
                <a:latin typeface="Lucida Console" panose="020B0609040504020204" pitchFamily="49" charset="0"/>
              </a:rPr>
              <a:t>itertools.chain</a:t>
            </a:r>
            <a:r>
              <a:rPr lang="en-US" sz="2000" dirty="0">
                <a:latin typeface="Lucida Console" panose="020B0609040504020204" pitchFamily="49" charset="0"/>
              </a:rPr>
              <a:t>(it, (generator(it1, it2), ))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except: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		yield from it1</a:t>
            </a:r>
            <a:endParaRPr lang="ru-RU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9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8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уточка…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13" y="1859492"/>
            <a:ext cx="6504773" cy="4351338"/>
          </a:xfrm>
        </p:spPr>
      </p:pic>
      <p:sp>
        <p:nvSpPr>
          <p:cNvPr id="5" name="Стрелка вправо 4"/>
          <p:cNvSpPr/>
          <p:nvPr/>
        </p:nvSpPr>
        <p:spPr>
          <a:xfrm rot="2647587">
            <a:off x="1968288" y="2486267"/>
            <a:ext cx="3446936" cy="90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Утиная типизация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«If it looks like a duck, swims like a duck and quacks like a duck, then it probably is a duck».</a:t>
            </a:r>
          </a:p>
          <a:p>
            <a:r>
              <a:rPr lang="en-US" dirty="0" smtClean="0"/>
              <a:t>«</a:t>
            </a:r>
            <a:r>
              <a:rPr lang="ru-RU" dirty="0"/>
              <a:t>Если оно выглядит как утка, плавает как утка и крякает как утка, то это, наверное, и есть утка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Утиная типизация - вид </a:t>
            </a:r>
            <a:r>
              <a:rPr lang="ru-RU" dirty="0"/>
              <a:t>динамической типизации</a:t>
            </a:r>
            <a:r>
              <a:rPr lang="ru-RU" dirty="0" smtClean="0"/>
              <a:t>, </a:t>
            </a:r>
            <a:r>
              <a:rPr lang="ru-RU" dirty="0"/>
              <a:t>когда границы использования объекта определяются его текущим набором методов и свойств, в противоположность наследованию от определённого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694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Утиная типизация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13304" r="20452" b="3417"/>
          <a:stretch/>
        </p:blipFill>
        <p:spPr>
          <a:xfrm>
            <a:off x="897467" y="1913939"/>
            <a:ext cx="2311399" cy="45799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11234" r="21750" b="22098"/>
          <a:stretch/>
        </p:blipFill>
        <p:spPr>
          <a:xfrm>
            <a:off x="3640666" y="1921933"/>
            <a:ext cx="3048001" cy="4572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9" t="39550" r="1749" b="5759"/>
          <a:stretch/>
        </p:blipFill>
        <p:spPr>
          <a:xfrm>
            <a:off x="6841900" y="2429933"/>
            <a:ext cx="4841267" cy="37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Принципы </a:t>
            </a:r>
            <a:r>
              <a:rPr lang="ru-RU" dirty="0" smtClean="0"/>
              <a:t>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Все данные представляются объектами</a:t>
            </a:r>
          </a:p>
          <a:p>
            <a:pPr algn="just"/>
            <a:r>
              <a:rPr lang="ru-RU" dirty="0"/>
              <a:t>Программа является набором взаимодействующих объектов, посылающих друг другу сообщения</a:t>
            </a:r>
          </a:p>
          <a:p>
            <a:pPr algn="just"/>
            <a:r>
              <a:rPr lang="ru-RU" dirty="0"/>
              <a:t>Каждый объект имеет собственную часть памяти и может иметь в составе другие объекты</a:t>
            </a:r>
          </a:p>
          <a:p>
            <a:pPr algn="just"/>
            <a:r>
              <a:rPr lang="ru-RU" dirty="0"/>
              <a:t>Каждый объект имеет тип</a:t>
            </a:r>
          </a:p>
          <a:p>
            <a:pPr algn="just"/>
            <a:r>
              <a:rPr lang="ru-RU" dirty="0"/>
              <a:t>Объекты одного типа могут принимать одни и те же сообщения (и выполнять одни и те же действия)</a:t>
            </a:r>
          </a:p>
          <a:p>
            <a:pPr algn="just"/>
            <a:r>
              <a:rPr lang="ru-RU" dirty="0"/>
              <a:t>Абстракция, инкапсуляция, полиморфизм, наследование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0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Lucida Console" panose="020B0609040504020204" pitchFamily="49" charset="0"/>
              </a:rPr>
              <a:t>class </a:t>
            </a:r>
            <a:r>
              <a:rPr lang="ru-RU" sz="2000" dirty="0" err="1">
                <a:latin typeface="Lucida Console" panose="020B0609040504020204" pitchFamily="49" charset="0"/>
              </a:rPr>
              <a:t>имя_класса</a:t>
            </a:r>
            <a:r>
              <a:rPr lang="ru-RU" sz="2000" dirty="0">
                <a:latin typeface="Lucida Console" panose="020B0609040504020204" pitchFamily="49" charset="0"/>
              </a:rPr>
              <a:t> (надкласс1, надкласс2, ...):</a:t>
            </a:r>
          </a:p>
          <a:p>
            <a:pPr marL="0" indent="0">
              <a:buNone/>
            </a:pPr>
            <a:r>
              <a:rPr lang="ru-RU" sz="2000" dirty="0" smtClean="0">
                <a:latin typeface="Lucida Console" panose="020B0609040504020204" pitchFamily="49" charset="0"/>
              </a:rPr>
              <a:t>	# </a:t>
            </a:r>
            <a:r>
              <a:rPr lang="ru-RU" sz="2000" dirty="0">
                <a:latin typeface="Lucida Console" panose="020B0609040504020204" pitchFamily="49" charset="0"/>
              </a:rPr>
              <a:t>определения атрибутов и методов класса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/>
              <a:t>класса могут быть базовые (родительские) классы (надклассы), которые (если они есть) указываются в скобках после имени определяемого класса.</a:t>
            </a:r>
          </a:p>
          <a:p>
            <a:endParaRPr lang="ru-RU" dirty="0"/>
          </a:p>
          <a:p>
            <a:r>
              <a:rPr lang="ru-RU" dirty="0"/>
              <a:t>Минимально возможное определение класса выглядит так:</a:t>
            </a:r>
          </a:p>
          <a:p>
            <a:pPr marL="0" indent="0">
              <a:buNone/>
            </a:pPr>
            <a:r>
              <a:rPr lang="ru-RU" sz="2000" dirty="0">
                <a:latin typeface="Lucida Console" panose="020B0609040504020204" pitchFamily="49" charset="0"/>
              </a:rPr>
              <a:t>class A:</a:t>
            </a:r>
          </a:p>
          <a:p>
            <a:pPr marL="0" indent="0">
              <a:buNone/>
            </a:pPr>
            <a:r>
              <a:rPr lang="ru-RU" sz="2000" dirty="0">
                <a:latin typeface="Lucida Console" panose="020B0609040504020204" pitchFamily="49" charset="0"/>
              </a:rPr>
              <a:t>	</a:t>
            </a:r>
            <a:r>
              <a:rPr lang="ru-RU" sz="2000" dirty="0" err="1" smtClean="0">
                <a:latin typeface="Lucida Console" panose="020B0609040504020204" pitchFamily="49" charset="0"/>
              </a:rPr>
              <a:t>pass</a:t>
            </a:r>
            <a:endParaRPr lang="ru-RU" sz="2000" dirty="0">
              <a:latin typeface="Lucida Console" panose="020B06090405040202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7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Определение метода m1 класса А: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class A: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err="1">
                <a:latin typeface="Lucida Console" panose="020B0609040504020204" pitchFamily="49" charset="0"/>
              </a:rPr>
              <a:t>def</a:t>
            </a:r>
            <a:r>
              <a:rPr lang="ru-RU" dirty="0">
                <a:latin typeface="Lucida Console" panose="020B0609040504020204" pitchFamily="49" charset="0"/>
              </a:rPr>
              <a:t> m1(</a:t>
            </a:r>
            <a:r>
              <a:rPr lang="ru-RU" dirty="0" err="1">
                <a:latin typeface="Lucida Console" panose="020B0609040504020204" pitchFamily="49" charset="0"/>
              </a:rPr>
              <a:t>self</a:t>
            </a:r>
            <a:r>
              <a:rPr lang="ru-RU" dirty="0">
                <a:latin typeface="Lucida Console" panose="020B0609040504020204" pitchFamily="49" charset="0"/>
              </a:rPr>
              <a:t>, x):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		# блок кода метода</a:t>
            </a:r>
          </a:p>
          <a:p>
            <a:pPr marL="0" indent="0">
              <a:buNone/>
            </a:pPr>
            <a:r>
              <a:rPr lang="ru-RU" dirty="0"/>
              <a:t> Объявление поля (атрибута/свойства) класса А: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class A: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attr1 </a:t>
            </a:r>
            <a:r>
              <a:rPr lang="ru-RU" dirty="0">
                <a:latin typeface="Lucida Console" panose="020B0609040504020204" pitchFamily="49" charset="0"/>
              </a:rPr>
              <a:t>= 2 * 2</a:t>
            </a:r>
          </a:p>
          <a:p>
            <a:pPr marL="0" indent="0" algn="just">
              <a:buNone/>
            </a:pPr>
            <a:r>
              <a:rPr lang="ru-RU" dirty="0"/>
              <a:t>В Питоне класс не является чем-то статическим после определения, поэтому добавить атрибуты можно и после объявления класса</a:t>
            </a:r>
            <a:r>
              <a:rPr lang="ru-RU" dirty="0" smtClean="0"/>
              <a:t>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class 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err="1">
                <a:latin typeface="Lucida Console" panose="020B0609040504020204" pitchFamily="49" charset="0"/>
              </a:rPr>
              <a:t>pass</a:t>
            </a:r>
            <a:endParaRPr lang="ru-RU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Lucida Console" panose="020B0609040504020204" pitchFamily="49" charset="0"/>
              </a:rPr>
              <a:t>def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 err="1">
                <a:latin typeface="Lucida Console" panose="020B0609040504020204" pitchFamily="49" charset="0"/>
              </a:rPr>
              <a:t>myMethod</a:t>
            </a:r>
            <a:r>
              <a:rPr lang="ru-RU" dirty="0">
                <a:latin typeface="Lucida Console" panose="020B0609040504020204" pitchFamily="49" charset="0"/>
              </a:rPr>
              <a:t>(</a:t>
            </a:r>
            <a:r>
              <a:rPr lang="ru-RU" dirty="0" err="1">
                <a:latin typeface="Lucida Console" panose="020B0609040504020204" pitchFamily="49" charset="0"/>
              </a:rPr>
              <a:t>self</a:t>
            </a:r>
            <a:r>
              <a:rPr lang="ru-RU" dirty="0">
                <a:latin typeface="Lucida Console" panose="020B0609040504020204" pitchFamily="49" charset="0"/>
              </a:rPr>
              <a:t>, x):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err="1">
                <a:latin typeface="Lucida Console" panose="020B0609040504020204" pitchFamily="49" charset="0"/>
              </a:rPr>
              <a:t>return</a:t>
            </a:r>
            <a:r>
              <a:rPr lang="ru-RU" dirty="0">
                <a:latin typeface="Lucida Console" panose="020B0609040504020204" pitchFamily="49" charset="0"/>
              </a:rPr>
              <a:t> x * 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A.m1 = </a:t>
            </a:r>
            <a:r>
              <a:rPr lang="ru-RU" dirty="0" err="1">
                <a:latin typeface="Lucida Console" panose="020B0609040504020204" pitchFamily="49" charset="0"/>
              </a:rPr>
              <a:t>myMethod</a:t>
            </a:r>
            <a:endParaRPr lang="ru-RU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A.attr1 = 2 * 2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48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Напишите генератор, который принимает на вход два списка по возрастающим последовательностям и выдает одну объединенную возрастающую последовательность.</a:t>
            </a:r>
          </a:p>
          <a:p>
            <a:pPr algn="just"/>
            <a:r>
              <a:rPr lang="ru-RU" dirty="0"/>
              <a:t>Используя предыдущий генератор напишите еще один, который принимает на вход список и, используя сортировку слиянием, возвращает элементы в отсортированном порядке.</a:t>
            </a:r>
          </a:p>
          <a:p>
            <a:pPr algn="just"/>
            <a:r>
              <a:rPr lang="ru-RU" dirty="0"/>
              <a:t>Создайте собственный класс-итератор, который в качестве параметра конструктора принимает на вход число </a:t>
            </a:r>
            <a:r>
              <a:rPr lang="en-US" dirty="0"/>
              <a:t>N</a:t>
            </a:r>
            <a:r>
              <a:rPr lang="ru-RU" dirty="0"/>
              <a:t> и итерируется по </a:t>
            </a:r>
            <a:r>
              <a:rPr lang="en-US" dirty="0"/>
              <a:t>N </a:t>
            </a:r>
            <a:r>
              <a:rPr lang="ru-RU" dirty="0"/>
              <a:t>случайным числам.</a:t>
            </a:r>
          </a:p>
          <a:p>
            <a:pPr algn="just"/>
            <a:r>
              <a:rPr lang="ru-RU" dirty="0"/>
              <a:t>Отсортируйте этот итератор сортировкой слиянием.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экземпляра класса (</a:t>
            </a:r>
            <a:r>
              <a:rPr lang="ru-RU" dirty="0" err="1"/>
              <a:t>инстанцирование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class Point: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__(self, x, y, z):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err="1">
                <a:latin typeface="Lucida Console" panose="020B0609040504020204" pitchFamily="49" charset="0"/>
              </a:rPr>
              <a:t>self.coord</a:t>
            </a:r>
            <a:r>
              <a:rPr lang="en-US" dirty="0">
                <a:latin typeface="Lucida Console" panose="020B0609040504020204" pitchFamily="49" charset="0"/>
              </a:rPr>
              <a:t> = (x, y, z)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repr</a:t>
            </a:r>
            <a:r>
              <a:rPr lang="en-US" dirty="0">
                <a:latin typeface="Lucida Console" panose="020B0609040504020204" pitchFamily="49" charset="0"/>
              </a:rPr>
              <a:t>__(self):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return "Point(%s, %s, %s)" % </a:t>
            </a:r>
            <a:r>
              <a:rPr lang="en-US" dirty="0" err="1">
                <a:latin typeface="Lucida Console" panose="020B0609040504020204" pitchFamily="49" charset="0"/>
              </a:rPr>
              <a:t>self.coord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 = Point(0.0, 1.0, 0.0)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 Point(0.0, 1.0, 0.0)</a:t>
            </a:r>
          </a:p>
          <a:p>
            <a:pPr marL="0" indent="0">
              <a:buNone/>
            </a:pP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4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Конструктор и </a:t>
            </a:r>
            <a:r>
              <a:rPr lang="ru-RU" dirty="0" smtClean="0"/>
              <a:t>«деструктор»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481667"/>
            <a:ext cx="10233800" cy="4695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class Line: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__(self, p1, p2):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err="1">
                <a:latin typeface="Lucida Console" panose="020B0609040504020204" pitchFamily="49" charset="0"/>
              </a:rPr>
              <a:t>self.line</a:t>
            </a:r>
            <a:r>
              <a:rPr lang="en-US" dirty="0">
                <a:latin typeface="Lucida Console" panose="020B0609040504020204" pitchFamily="49" charset="0"/>
              </a:rPr>
              <a:t> = (p1, p2)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__del__(self):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print</a:t>
            </a:r>
            <a:r>
              <a:rPr lang="ru-RU" dirty="0" smtClean="0">
                <a:latin typeface="Lucida Console" panose="020B0609040504020204" pitchFamily="49" charset="0"/>
              </a:rPr>
              <a:t>(</a:t>
            </a:r>
            <a:r>
              <a:rPr lang="en-US" dirty="0" smtClean="0">
                <a:latin typeface="Lucida Console" panose="020B0609040504020204" pitchFamily="49" charset="0"/>
              </a:rPr>
              <a:t>"</a:t>
            </a:r>
            <a:r>
              <a:rPr lang="ru-RU" dirty="0">
                <a:latin typeface="Lucida Console" panose="020B0609040504020204" pitchFamily="49" charset="0"/>
              </a:rPr>
              <a:t>Удаляется линия %</a:t>
            </a:r>
            <a:r>
              <a:rPr lang="en-US" dirty="0">
                <a:latin typeface="Lucida Console" panose="020B0609040504020204" pitchFamily="49" charset="0"/>
              </a:rPr>
              <a:t>s - %s" % </a:t>
            </a:r>
            <a:r>
              <a:rPr lang="en-US" dirty="0" err="1" smtClean="0">
                <a:latin typeface="Lucida Console" panose="020B0609040504020204" pitchFamily="49" charset="0"/>
              </a:rPr>
              <a:t>self.line</a:t>
            </a:r>
            <a:r>
              <a:rPr lang="ru-RU" dirty="0" smtClean="0">
                <a:latin typeface="Lucida Console" panose="020B0609040504020204" pitchFamily="49" charset="0"/>
              </a:rPr>
              <a:t>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l = Line((0.0, 1.0), (0.0, 2.0))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del l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 </a:t>
            </a:r>
            <a:r>
              <a:rPr lang="ru-RU" dirty="0">
                <a:latin typeface="Lucida Console" panose="020B0609040504020204" pitchFamily="49" charset="0"/>
              </a:rPr>
              <a:t>Удаляется линия (0.0, 1.0) - (0.0, 2.0)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Это не деструктор – это «</a:t>
            </a:r>
            <a:r>
              <a:rPr lang="ru-RU" dirty="0" err="1" smtClean="0"/>
              <a:t>финализатор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в </a:t>
            </a:r>
            <a:r>
              <a:rPr lang="en-US" dirty="0"/>
              <a:t>python </a:t>
            </a:r>
            <a:r>
              <a:rPr lang="ru-RU" dirty="0"/>
              <a:t>реализовано автоматическое управление памятью (</a:t>
            </a:r>
            <a:r>
              <a:rPr lang="en-US" dirty="0"/>
              <a:t>garbage collector);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ru-RU" dirty="0"/>
              <a:t>необработанные в </a:t>
            </a:r>
            <a:r>
              <a:rPr lang="ru-RU" dirty="0" smtClean="0"/>
              <a:t>«деструкторе» </a:t>
            </a:r>
            <a:r>
              <a:rPr lang="ru-RU" dirty="0"/>
              <a:t>исключения игнорируются.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78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Методы и данные объекта доступны через его атрибуты:</a:t>
            </a:r>
          </a:p>
          <a:p>
            <a:pPr algn="just"/>
            <a:r>
              <a:rPr lang="ru-RU" dirty="0"/>
              <a:t>_</a:t>
            </a:r>
            <a:r>
              <a:rPr lang="ru-RU" dirty="0" err="1"/>
              <a:t>attribute</a:t>
            </a:r>
            <a:r>
              <a:rPr lang="ru-RU" dirty="0"/>
              <a:t> # метод не предназначен для использования вне методов класса (или вне функций и классов модуля), однако, атрибут все-таки доступен по этому имени</a:t>
            </a:r>
          </a:p>
          <a:p>
            <a:pPr algn="just"/>
            <a:r>
              <a:rPr lang="ru-RU" dirty="0"/>
              <a:t>__</a:t>
            </a:r>
            <a:r>
              <a:rPr lang="ru-RU" dirty="0" err="1"/>
              <a:t>attribute</a:t>
            </a:r>
            <a:r>
              <a:rPr lang="ru-RU" dirty="0"/>
              <a:t> # атрибут перестает быть доступен по этому имени</a:t>
            </a:r>
          </a:p>
          <a:p>
            <a:pPr algn="just"/>
            <a:r>
              <a:rPr lang="ru-RU" dirty="0"/>
              <a:t>__</a:t>
            </a:r>
            <a:r>
              <a:rPr lang="ru-RU" dirty="0" err="1"/>
              <a:t>init</a:t>
            </a:r>
            <a:r>
              <a:rPr lang="ru-RU" dirty="0"/>
              <a:t>__ # атрибут доступен по своему имени, но его использование зарезервировано для специальных атрибутов, изменяющих поведение объекта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5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Инкапсуляция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class 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_foo =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__bar =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__</a:t>
            </a:r>
            <a:r>
              <a:rPr lang="en-US" dirty="0" err="1">
                <a:latin typeface="Lucida Console" panose="020B0609040504020204" pitchFamily="49" charset="0"/>
              </a:rPr>
              <a:t>foobar</a:t>
            </a:r>
            <a:r>
              <a:rPr lang="en-US" dirty="0">
                <a:latin typeface="Lucida Console" panose="020B0609040504020204" pitchFamily="49" charset="0"/>
              </a:rPr>
              <a:t>__ =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&gt;&gt;&gt; </a:t>
            </a:r>
            <a:r>
              <a:rPr lang="en-US" dirty="0">
                <a:latin typeface="Lucida Console" panose="020B0609040504020204" pitchFamily="49" charset="0"/>
              </a:rPr>
              <a:t>a = A()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a._foo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a.__</a:t>
            </a:r>
            <a:r>
              <a:rPr lang="en-US" dirty="0" err="1">
                <a:latin typeface="Lucida Console" panose="020B0609040504020204" pitchFamily="49" charset="0"/>
              </a:rPr>
              <a:t>foobar</a:t>
            </a:r>
            <a:r>
              <a:rPr lang="en-US" dirty="0">
                <a:latin typeface="Lucida Console" panose="020B0609040504020204" pitchFamily="49" charset="0"/>
              </a:rPr>
              <a:t>__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a.__bar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Traceback</a:t>
            </a:r>
            <a:r>
              <a:rPr lang="en-US" dirty="0">
                <a:latin typeface="Lucida Console" panose="020B0609040504020204" pitchFamily="49" charset="0"/>
              </a:rPr>
              <a:t> (most recent call last):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File "&lt;pyshell#16&gt;", line 1, in &lt;module&gt;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a.__bar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AttributeError</a:t>
            </a:r>
            <a:r>
              <a:rPr lang="en-US" dirty="0">
                <a:latin typeface="Lucida Console" panose="020B0609040504020204" pitchFamily="49" charset="0"/>
              </a:rPr>
              <a:t>: 'A' object has no attribute '__bar'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5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Отличие __</a:t>
            </a:r>
            <a:r>
              <a:rPr lang="en-US" dirty="0" err="1" smtClean="0"/>
              <a:t>attr</a:t>
            </a:r>
            <a:r>
              <a:rPr lang="en-US" dirty="0" smtClean="0"/>
              <a:t> </a:t>
            </a:r>
            <a:r>
              <a:rPr lang="ru-RU" dirty="0" smtClean="0"/>
              <a:t>от </a:t>
            </a:r>
            <a:r>
              <a:rPr lang="en-US" dirty="0" smtClean="0"/>
              <a:t>C++ private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class </a:t>
            </a:r>
            <a:r>
              <a:rPr lang="en-US" dirty="0">
                <a:latin typeface="Lucida Console" panose="020B0609040504020204" pitchFamily="49" charset="0"/>
              </a:rPr>
              <a:t>parent(object):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  </a:t>
            </a:r>
            <a:r>
              <a:rPr lang="en-US" dirty="0" err="1">
                <a:latin typeface="Lucida Console" panose="020B0609040504020204" pitchFamily="49" charset="0"/>
              </a:rPr>
              <a:t>self.__f</a:t>
            </a:r>
            <a:r>
              <a:rPr lang="en-US" dirty="0">
                <a:latin typeface="Lucida Console" panose="020B0609040504020204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get(self):return </a:t>
            </a:r>
            <a:r>
              <a:rPr lang="en-US" dirty="0" err="1">
                <a:latin typeface="Lucida Console" panose="020B0609040504020204" pitchFamily="49" charset="0"/>
              </a:rPr>
              <a:t>self.__f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class </a:t>
            </a:r>
            <a:r>
              <a:rPr lang="en-US" dirty="0">
                <a:latin typeface="Lucida Console" panose="020B0609040504020204" pitchFamily="49" charset="0"/>
              </a:rPr>
              <a:t>child(parent):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</a:t>
            </a:r>
            <a:r>
              <a:rPr lang="en-US" dirty="0" err="1">
                <a:latin typeface="Lucida Console" panose="020B0609040504020204" pitchFamily="49" charset="0"/>
              </a:rPr>
              <a:t>self.__f</a:t>
            </a:r>
            <a:r>
              <a:rPr lang="en-US" dirty="0">
                <a:latin typeface="Lucida Console" panose="020B0609040504020204" pitchFamily="49" charset="0"/>
              </a:rPr>
              <a:t> =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parent.__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cget</a:t>
            </a:r>
            <a:r>
              <a:rPr lang="en-US" dirty="0">
                <a:latin typeface="Lucida Console" panose="020B0609040504020204" pitchFamily="49" charset="0"/>
              </a:rPr>
              <a:t>(self):return </a:t>
            </a:r>
            <a:r>
              <a:rPr lang="en-US" dirty="0" err="1">
                <a:latin typeface="Lucida Console" panose="020B0609040504020204" pitchFamily="49" charset="0"/>
              </a:rPr>
              <a:t>self.__</a:t>
            </a:r>
            <a:r>
              <a:rPr lang="en-US" dirty="0" err="1" smtClean="0">
                <a:latin typeface="Lucida Console" panose="020B0609040504020204" pitchFamily="49" charset="0"/>
              </a:rPr>
              <a:t>f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c </a:t>
            </a:r>
            <a:r>
              <a:rPr lang="en-US" dirty="0">
                <a:latin typeface="Lucida Console" panose="020B0609040504020204" pitchFamily="49" charset="0"/>
              </a:rPr>
              <a:t>= child()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c.get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c.cget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</a:t>
            </a:r>
            <a:r>
              <a:rPr lang="en-US" dirty="0" smtClean="0">
                <a:latin typeface="Lucida Console" panose="020B0609040504020204" pitchFamily="49" charset="0"/>
              </a:rPr>
              <a:t>1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3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так происходит?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&gt;&gt;&gt;c.</a:t>
            </a:r>
            <a:r>
              <a:rPr lang="ru-RU" dirty="0" smtClean="0">
                <a:latin typeface="Lucida Console" panose="020B0609040504020204" pitchFamily="49" charset="0"/>
              </a:rPr>
              <a:t>_</a:t>
            </a:r>
            <a:r>
              <a:rPr lang="ru-RU" dirty="0" err="1">
                <a:latin typeface="Lucida Console" panose="020B0609040504020204" pitchFamily="49" charset="0"/>
              </a:rPr>
              <a:t>child</a:t>
            </a:r>
            <a:r>
              <a:rPr lang="ru-RU" dirty="0">
                <a:latin typeface="Lucida Console" panose="020B0609040504020204" pitchFamily="49" charset="0"/>
              </a:rPr>
              <a:t>__</a:t>
            </a:r>
            <a:r>
              <a:rPr lang="ru-RU" dirty="0" smtClean="0">
                <a:latin typeface="Lucida Console" panose="020B0609040504020204" pitchFamily="49" charset="0"/>
              </a:rPr>
              <a:t>f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1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&gt;&gt;&gt;c.</a:t>
            </a:r>
            <a:r>
              <a:rPr lang="ru-RU" dirty="0" smtClean="0">
                <a:latin typeface="Lucida Console" panose="020B0609040504020204" pitchFamily="49" charset="0"/>
              </a:rPr>
              <a:t>_</a:t>
            </a:r>
            <a:r>
              <a:rPr lang="ru-RU" dirty="0" err="1" smtClean="0">
                <a:latin typeface="Lucida Console" panose="020B0609040504020204" pitchFamily="49" charset="0"/>
              </a:rPr>
              <a:t>parent</a:t>
            </a:r>
            <a:r>
              <a:rPr lang="ru-RU" dirty="0">
                <a:latin typeface="Lucida Console" panose="020B0609040504020204" pitchFamily="49" charset="0"/>
              </a:rPr>
              <a:t>__</a:t>
            </a:r>
            <a:r>
              <a:rPr lang="ru-RU" dirty="0" smtClean="0">
                <a:latin typeface="Lucida Console" panose="020B0609040504020204" pitchFamily="49" charset="0"/>
              </a:rPr>
              <a:t>f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2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самом деле у объекта "с" два </a:t>
            </a:r>
            <a:r>
              <a:rPr lang="ru-RU" dirty="0" smtClean="0"/>
              <a:t>разных атрибута</a:t>
            </a:r>
            <a:r>
              <a:rPr lang="en-US" dirty="0" smtClean="0"/>
              <a:t>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14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нам скрыть что-то?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52" y="1690688"/>
            <a:ext cx="3309270" cy="4351338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Или хотя бы запретить изменять?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Использовать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property</a:t>
            </a:r>
          </a:p>
          <a:p>
            <a:r>
              <a:rPr lang="en-US" dirty="0" smtClean="0"/>
              <a:t>__</a:t>
            </a:r>
            <a:r>
              <a:rPr lang="en-US" dirty="0" err="1" smtClean="0"/>
              <a:t>getatr</a:t>
            </a:r>
            <a:r>
              <a:rPr lang="en-US" dirty="0" smtClean="0"/>
              <a:t>__ </a:t>
            </a:r>
            <a:r>
              <a:rPr lang="ru-RU" dirty="0" smtClean="0"/>
              <a:t>и </a:t>
            </a:r>
            <a:r>
              <a:rPr lang="en-US" dirty="0" smtClean="0"/>
              <a:t>__</a:t>
            </a:r>
            <a:r>
              <a:rPr lang="en-US" dirty="0" err="1" smtClean="0"/>
              <a:t>setattr</a:t>
            </a:r>
            <a:r>
              <a:rPr lang="en-US" dirty="0" smtClean="0"/>
              <a:t>__</a:t>
            </a:r>
          </a:p>
          <a:p>
            <a:r>
              <a:rPr lang="en-US" dirty="0" smtClean="0"/>
              <a:t>__</a:t>
            </a:r>
            <a:r>
              <a:rPr lang="en-US" dirty="0" err="1" smtClean="0"/>
              <a:t>getatribute</a:t>
            </a:r>
            <a:r>
              <a:rPr lang="en-US" dirty="0" smtClean="0"/>
              <a:t>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34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class </a:t>
            </a:r>
            <a:r>
              <a:rPr lang="en-US" dirty="0" smtClean="0">
                <a:latin typeface="Lucida Console" panose="020B0609040504020204" pitchFamily="49" charset="0"/>
              </a:rPr>
              <a:t>A: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__(self, x):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err="1">
                <a:latin typeface="Lucida Console" panose="020B0609040504020204" pitchFamily="49" charset="0"/>
              </a:rPr>
              <a:t>self._x</a:t>
            </a:r>
            <a:r>
              <a:rPr lang="en-US" dirty="0">
                <a:latin typeface="Lucida Console" panose="020B0609040504020204" pitchFamily="49" charset="0"/>
              </a:rPr>
              <a:t> = x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getx</a:t>
            </a:r>
            <a:r>
              <a:rPr lang="en-US" dirty="0">
                <a:latin typeface="Lucida Console" panose="020B0609040504020204" pitchFamily="49" charset="0"/>
              </a:rPr>
              <a:t>(self):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return </a:t>
            </a:r>
            <a:r>
              <a:rPr lang="en-US" dirty="0" err="1">
                <a:latin typeface="Lucida Console" panose="020B0609040504020204" pitchFamily="49" charset="0"/>
              </a:rPr>
              <a:t>self._x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setx</a:t>
            </a:r>
            <a:r>
              <a:rPr lang="en-US" dirty="0">
                <a:latin typeface="Lucida Console" panose="020B0609040504020204" pitchFamily="49" charset="0"/>
              </a:rPr>
              <a:t>(self, value):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dirty="0" err="1">
                <a:latin typeface="Lucida Console" panose="020B0609040504020204" pitchFamily="49" charset="0"/>
              </a:rPr>
              <a:t>self._x</a:t>
            </a:r>
            <a:r>
              <a:rPr lang="en-US" dirty="0">
                <a:latin typeface="Lucida Console" panose="020B0609040504020204" pitchFamily="49" charset="0"/>
              </a:rPr>
              <a:t> = value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delx</a:t>
            </a:r>
            <a:r>
              <a:rPr lang="en-US" dirty="0">
                <a:latin typeface="Lucida Console" panose="020B0609040504020204" pitchFamily="49" charset="0"/>
              </a:rPr>
              <a:t>(self):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del </a:t>
            </a:r>
            <a:r>
              <a:rPr lang="en-US" dirty="0" err="1">
                <a:latin typeface="Lucida Console" panose="020B0609040504020204" pitchFamily="49" charset="0"/>
              </a:rPr>
              <a:t>self._x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	x = property(</a:t>
            </a:r>
            <a:r>
              <a:rPr lang="en-US" dirty="0" err="1">
                <a:latin typeface="Lucida Console" panose="020B0609040504020204" pitchFamily="49" charset="0"/>
              </a:rPr>
              <a:t>getx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setx</a:t>
            </a:r>
            <a:r>
              <a:rPr lang="en-US" dirty="0">
                <a:latin typeface="Lucida Console" panose="020B0609040504020204" pitchFamily="49" charset="0"/>
              </a:rPr>
              <a:t>, </a:t>
            </a:r>
            <a:r>
              <a:rPr lang="en-US" dirty="0" err="1">
                <a:latin typeface="Lucida Console" panose="020B0609040504020204" pitchFamily="49" charset="0"/>
              </a:rPr>
              <a:t>delx</a:t>
            </a:r>
            <a:r>
              <a:rPr lang="en-US" dirty="0">
                <a:latin typeface="Lucida Console" panose="020B0609040504020204" pitchFamily="49" charset="0"/>
              </a:rPr>
              <a:t>, "</a:t>
            </a:r>
            <a:r>
              <a:rPr lang="ru-RU" dirty="0">
                <a:latin typeface="Lucida Console" panose="020B0609040504020204" pitchFamily="49" charset="0"/>
              </a:rPr>
              <a:t>Свойство </a:t>
            </a:r>
            <a:r>
              <a:rPr lang="en-US" dirty="0">
                <a:latin typeface="Lucida Console" panose="020B0609040504020204" pitchFamily="49" charset="0"/>
              </a:rPr>
              <a:t>x“)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print(</a:t>
            </a:r>
            <a:r>
              <a:rPr lang="en-US" dirty="0" err="1" smtClean="0">
                <a:latin typeface="Lucida Console" panose="020B0609040504020204" pitchFamily="49" charset="0"/>
              </a:rPr>
              <a:t>a.x</a:t>
            </a:r>
            <a:r>
              <a:rPr lang="en-US" dirty="0" smtClean="0">
                <a:latin typeface="Lucida Console" panose="020B0609040504020204" pitchFamily="49" charset="0"/>
              </a:rPr>
              <a:t>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a.x</a:t>
            </a:r>
            <a:r>
              <a:rPr lang="en-US" dirty="0">
                <a:latin typeface="Lucida Console" panose="020B0609040504020204" pitchFamily="49" charset="0"/>
              </a:rPr>
              <a:t> = 5</a:t>
            </a:r>
          </a:p>
          <a:p>
            <a:pPr marL="0" indent="0">
              <a:buNone/>
            </a:pP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32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– </a:t>
            </a:r>
            <a:r>
              <a:rPr lang="ru-RU" dirty="0" smtClean="0"/>
              <a:t>другой вариант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class blah(object):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@property </a:t>
            </a:r>
            <a:r>
              <a:rPr lang="en-US" dirty="0">
                <a:latin typeface="Lucida Console" panose="020B0609040504020204" pitchFamily="49" charset="0"/>
              </a:rPr>
              <a:t># just a decorator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err="1" smtClean="0">
                <a:latin typeface="Lucida Console" panose="020B0609040504020204" pitchFamily="49" charset="0"/>
              </a:rPr>
              <a:t>def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name(self</a:t>
            </a:r>
            <a:r>
              <a:rPr lang="en-US" dirty="0" smtClean="0">
                <a:latin typeface="Lucida Console" panose="020B0609040504020204" pitchFamily="49" charset="0"/>
              </a:rPr>
              <a:t>):</a:t>
            </a:r>
            <a:endParaRPr lang="ru-RU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return </a:t>
            </a:r>
            <a:r>
              <a:rPr lang="en-US" dirty="0" err="1">
                <a:latin typeface="Lucida Console" panose="020B0609040504020204" pitchFamily="49" charset="0"/>
              </a:rPr>
              <a:t>self._x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@</a:t>
            </a:r>
            <a:r>
              <a:rPr lang="en-US" dirty="0" err="1">
                <a:latin typeface="Lucida Console" panose="020B0609040504020204" pitchFamily="49" charset="0"/>
              </a:rPr>
              <a:t>name.setter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err="1" smtClean="0">
                <a:latin typeface="Lucida Console" panose="020B0609040504020204" pitchFamily="49" charset="0"/>
              </a:rPr>
              <a:t>def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name(self, value</a:t>
            </a:r>
            <a:r>
              <a:rPr lang="en-US" dirty="0" smtClean="0">
                <a:latin typeface="Lucida Console" panose="020B0609040504020204" pitchFamily="49" charset="0"/>
              </a:rPr>
              <a:t>):</a:t>
            </a:r>
            <a:endParaRPr lang="ru-RU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err="1" smtClean="0">
                <a:latin typeface="Lucida Console" panose="020B0609040504020204" pitchFamily="49" charset="0"/>
              </a:rPr>
              <a:t>self</a:t>
            </a:r>
            <a:r>
              <a:rPr lang="en-US" dirty="0" err="1">
                <a:latin typeface="Lucida Console" panose="020B0609040504020204" pitchFamily="49" charset="0"/>
              </a:rPr>
              <a:t>._x</a:t>
            </a:r>
            <a:r>
              <a:rPr lang="en-US" dirty="0">
                <a:latin typeface="Lucida Console" panose="020B0609040504020204" pitchFamily="49" charset="0"/>
              </a:rPr>
              <a:t> = </a:t>
            </a:r>
            <a:r>
              <a:rPr lang="en-US" dirty="0" smtClean="0">
                <a:latin typeface="Lucida Console" panose="020B0609040504020204" pitchFamily="49" charset="0"/>
              </a:rPr>
              <a:t>value</a:t>
            </a:r>
            <a:endParaRPr lang="ru-RU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&gt;&gt;&gt;b = blah()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&gt;&gt;&gt;b.name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&gt;&gt;&gt;b.name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2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47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Порядок разрешения доступа к методам и полям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оследовательность </a:t>
            </a:r>
            <a:r>
              <a:rPr lang="ru-RU" dirty="0"/>
              <a:t>действий, производимых интерпретатором при разрешении запроса </a:t>
            </a:r>
            <a:r>
              <a:rPr lang="ru-RU" dirty="0" err="1"/>
              <a:t>object.field</a:t>
            </a:r>
            <a:r>
              <a:rPr lang="ru-RU" dirty="0"/>
              <a:t> (поиск прекращается после первого успешно завершённого шага, иначе происходит переход к следующему шагу).</a:t>
            </a:r>
          </a:p>
          <a:p>
            <a:pPr algn="just"/>
            <a:r>
              <a:rPr lang="ru-RU" dirty="0"/>
              <a:t>Если у </a:t>
            </a:r>
            <a:r>
              <a:rPr lang="ru-RU" dirty="0" err="1"/>
              <a:t>object</a:t>
            </a:r>
            <a:r>
              <a:rPr lang="ru-RU" dirty="0"/>
              <a:t> есть метод __</a:t>
            </a:r>
            <a:r>
              <a:rPr lang="ru-RU" dirty="0" err="1"/>
              <a:t>getattribute</a:t>
            </a:r>
            <a:r>
              <a:rPr lang="ru-RU" dirty="0"/>
              <a:t>__, то будет вызван он с параметром '</a:t>
            </a:r>
            <a:r>
              <a:rPr lang="ru-RU" dirty="0" err="1"/>
              <a:t>field</a:t>
            </a:r>
            <a:r>
              <a:rPr lang="ru-RU" dirty="0"/>
              <a:t>' (либо __</a:t>
            </a:r>
            <a:r>
              <a:rPr lang="ru-RU" dirty="0" err="1"/>
              <a:t>setattr</a:t>
            </a:r>
            <a:r>
              <a:rPr lang="ru-RU" dirty="0"/>
              <a:t>__ или __</a:t>
            </a:r>
            <a:r>
              <a:rPr lang="ru-RU" dirty="0" err="1"/>
              <a:t>delattr</a:t>
            </a:r>
            <a:r>
              <a:rPr lang="ru-RU" dirty="0"/>
              <a:t>__ в зависимости от действия над атрибутом)</a:t>
            </a:r>
          </a:p>
          <a:p>
            <a:pPr algn="just"/>
            <a:r>
              <a:rPr lang="ru-RU" dirty="0"/>
              <a:t>Если у </a:t>
            </a:r>
            <a:r>
              <a:rPr lang="ru-RU" dirty="0" err="1"/>
              <a:t>object</a:t>
            </a:r>
            <a:r>
              <a:rPr lang="ru-RU" dirty="0"/>
              <a:t> есть поле __</a:t>
            </a:r>
            <a:r>
              <a:rPr lang="ru-RU" dirty="0" err="1"/>
              <a:t>dict</a:t>
            </a:r>
            <a:r>
              <a:rPr lang="ru-RU" dirty="0"/>
              <a:t>__, то ищется </a:t>
            </a:r>
            <a:r>
              <a:rPr lang="ru-RU" dirty="0" err="1"/>
              <a:t>object</a:t>
            </a:r>
            <a:r>
              <a:rPr lang="ru-RU" dirty="0"/>
              <a:t>.__</a:t>
            </a:r>
            <a:r>
              <a:rPr lang="ru-RU" dirty="0" err="1"/>
              <a:t>dict</a:t>
            </a:r>
            <a:r>
              <a:rPr lang="ru-RU" dirty="0"/>
              <a:t>__['</a:t>
            </a:r>
            <a:r>
              <a:rPr lang="ru-RU" dirty="0" err="1"/>
              <a:t>field</a:t>
            </a:r>
            <a:r>
              <a:rPr lang="ru-RU" dirty="0"/>
              <a:t>']</a:t>
            </a:r>
          </a:p>
          <a:p>
            <a:pPr algn="just"/>
            <a:r>
              <a:rPr lang="ru-RU" dirty="0"/>
              <a:t>Если у </a:t>
            </a:r>
            <a:r>
              <a:rPr lang="ru-RU" dirty="0" err="1"/>
              <a:t>object</a:t>
            </a:r>
            <a:r>
              <a:rPr lang="ru-RU" dirty="0"/>
              <a:t>.__class__ есть поле __</a:t>
            </a:r>
            <a:r>
              <a:rPr lang="ru-RU" dirty="0" err="1"/>
              <a:t>slots</a:t>
            </a:r>
            <a:r>
              <a:rPr lang="ru-RU" dirty="0"/>
              <a:t>__, то '</a:t>
            </a:r>
            <a:r>
              <a:rPr lang="ru-RU" dirty="0" err="1"/>
              <a:t>field</a:t>
            </a:r>
            <a:r>
              <a:rPr lang="ru-RU" dirty="0"/>
              <a:t>' ищется в </a:t>
            </a:r>
            <a:r>
              <a:rPr lang="ru-RU" dirty="0" err="1"/>
              <a:t>object</a:t>
            </a:r>
            <a:r>
              <a:rPr lang="ru-RU" dirty="0"/>
              <a:t>.__class__.__</a:t>
            </a:r>
            <a:r>
              <a:rPr lang="ru-RU" dirty="0" err="1"/>
              <a:t>slots</a:t>
            </a:r>
            <a:r>
              <a:rPr lang="ru-RU" dirty="0"/>
              <a:t>__</a:t>
            </a:r>
          </a:p>
          <a:p>
            <a:pPr algn="just"/>
            <a:r>
              <a:rPr lang="ru-RU" dirty="0"/>
              <a:t>Проверяется </a:t>
            </a:r>
            <a:r>
              <a:rPr lang="ru-RU" dirty="0" err="1"/>
              <a:t>object</a:t>
            </a:r>
            <a:r>
              <a:rPr lang="ru-RU" dirty="0"/>
              <a:t>.__class__.__</a:t>
            </a:r>
            <a:r>
              <a:rPr lang="ru-RU" dirty="0" err="1"/>
              <a:t>dict</a:t>
            </a:r>
            <a:r>
              <a:rPr lang="ru-RU" dirty="0"/>
              <a:t>__['</a:t>
            </a:r>
            <a:r>
              <a:rPr lang="ru-RU" dirty="0" err="1"/>
              <a:t>fields</a:t>
            </a:r>
            <a:r>
              <a:rPr lang="ru-RU" dirty="0"/>
              <a:t>']</a:t>
            </a:r>
          </a:p>
          <a:p>
            <a:pPr algn="just"/>
            <a:r>
              <a:rPr lang="ru-RU" dirty="0"/>
              <a:t>Производится рекурсивный поиск по __</a:t>
            </a:r>
            <a:r>
              <a:rPr lang="ru-RU" dirty="0" err="1"/>
              <a:t>dict</a:t>
            </a:r>
            <a:r>
              <a:rPr lang="ru-RU" dirty="0"/>
              <a:t>__ всех родительских классов (при множественном наследовании поиск производится в режиме </a:t>
            </a:r>
            <a:r>
              <a:rPr lang="ru-RU" dirty="0" err="1"/>
              <a:t>deep-first</a:t>
            </a:r>
            <a:r>
              <a:rPr lang="ru-RU" dirty="0"/>
              <a:t>, в том порядке как базовые классы перечислены в определении класса-потомка</a:t>
            </a:r>
            <a:r>
              <a:rPr lang="ru-RU" dirty="0" smtClean="0"/>
              <a:t>).</a:t>
            </a:r>
            <a:endParaRPr lang="ru-RU" dirty="0"/>
          </a:p>
          <a:p>
            <a:pPr algn="just"/>
            <a:r>
              <a:rPr lang="ru-RU" dirty="0"/>
              <a:t>Если у </a:t>
            </a:r>
            <a:r>
              <a:rPr lang="ru-RU" dirty="0" err="1"/>
              <a:t>object</a:t>
            </a:r>
            <a:r>
              <a:rPr lang="ru-RU" dirty="0"/>
              <a:t> есть метод __</a:t>
            </a:r>
            <a:r>
              <a:rPr lang="ru-RU" dirty="0" err="1"/>
              <a:t>getattr</a:t>
            </a:r>
            <a:r>
              <a:rPr lang="ru-RU" dirty="0"/>
              <a:t>__, то вызывается он с параметром '</a:t>
            </a:r>
            <a:r>
              <a:rPr lang="ru-RU" dirty="0" err="1"/>
              <a:t>field</a:t>
            </a:r>
            <a:r>
              <a:rPr lang="ru-RU" dirty="0"/>
              <a:t>'</a:t>
            </a:r>
          </a:p>
          <a:p>
            <a:pPr algn="just"/>
            <a:r>
              <a:rPr lang="ru-RU" dirty="0"/>
              <a:t>Возбуждается исключение </a:t>
            </a:r>
            <a:r>
              <a:rPr lang="ru-RU" dirty="0" err="1"/>
              <a:t>AttributeError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7243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94" y="1690688"/>
            <a:ext cx="5880186" cy="4351338"/>
          </a:xfrm>
        </p:spPr>
      </p:pic>
    </p:spTree>
    <p:extLst>
      <p:ext uri="{BB962C8B-B14F-4D97-AF65-F5344CB8AC3E}">
        <p14:creationId xmlns:p14="http://schemas.microsoft.com/office/powerpoint/2010/main" val="1422272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445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доступ на этапе исполнения =&gt; в </a:t>
            </a:r>
            <a:r>
              <a:rPr lang="en-US" dirty="0"/>
              <a:t>python </a:t>
            </a:r>
            <a:r>
              <a:rPr lang="ru-RU" dirty="0"/>
              <a:t>все методы </a:t>
            </a:r>
            <a:r>
              <a:rPr lang="ru-RU" dirty="0" smtClean="0"/>
              <a:t>виртуальные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class </a:t>
            </a:r>
            <a:r>
              <a:rPr lang="en-US" dirty="0" smtClean="0">
                <a:latin typeface="Lucida Console" panose="020B0609040504020204" pitchFamily="49" charset="0"/>
              </a:rPr>
              <a:t>Parent: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isParOrPChild</a:t>
            </a:r>
            <a:r>
              <a:rPr lang="en-US" dirty="0">
                <a:latin typeface="Lucida Console" panose="020B0609040504020204" pitchFamily="49" charset="0"/>
              </a:rPr>
              <a:t>(self</a:t>
            </a:r>
            <a:r>
              <a:rPr lang="en-US" dirty="0" smtClean="0">
                <a:latin typeface="Lucida Console" panose="020B0609040504020204" pitchFamily="49" charset="0"/>
              </a:rPr>
              <a:t>):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	return True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who(self</a:t>
            </a:r>
            <a:r>
              <a:rPr lang="en-US" dirty="0" smtClean="0">
                <a:latin typeface="Lucida Console" panose="020B0609040504020204" pitchFamily="49" charset="0"/>
              </a:rPr>
              <a:t>):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	return 'parent'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class Child(Parent):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who(self):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		return 'child'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x = Parent()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x.who</a:t>
            </a:r>
            <a:r>
              <a:rPr lang="en-US" dirty="0">
                <a:latin typeface="Lucida Console" panose="020B0609040504020204" pitchFamily="49" charset="0"/>
              </a:rPr>
              <a:t>(), </a:t>
            </a:r>
            <a:r>
              <a:rPr lang="en-US" dirty="0" err="1">
                <a:latin typeface="Lucida Console" panose="020B0609040504020204" pitchFamily="49" charset="0"/>
              </a:rPr>
              <a:t>x.isParOrPChild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('parent', True)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x = Child()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x.who</a:t>
            </a:r>
            <a:r>
              <a:rPr lang="en-US" dirty="0">
                <a:latin typeface="Lucida Console" panose="020B0609040504020204" pitchFamily="49" charset="0"/>
              </a:rPr>
              <a:t>(), </a:t>
            </a:r>
            <a:r>
              <a:rPr lang="en-US" dirty="0" err="1">
                <a:latin typeface="Lucida Console" panose="020B0609040504020204" pitchFamily="49" charset="0"/>
              </a:rPr>
              <a:t>x.isParOrPChild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('child', True)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7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Полиморфизм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Signature-oriented </a:t>
            </a:r>
            <a:r>
              <a:rPr lang="en-US" dirty="0" err="1"/>
              <a:t>polymorfism</a:t>
            </a:r>
            <a:endParaRPr lang="en-US" dirty="0"/>
          </a:p>
          <a:p>
            <a:pPr algn="just"/>
            <a:r>
              <a:rPr lang="ru-RU" dirty="0"/>
              <a:t>Явно указав имя класса, можно обратиться к методу родителя (как впрочем и любого другого объекта).</a:t>
            </a:r>
          </a:p>
          <a:p>
            <a:pPr marL="0" indent="0" algn="just">
              <a:buNone/>
            </a:pPr>
            <a:r>
              <a:rPr lang="en-US" dirty="0">
                <a:latin typeface="Lucida Console" panose="020B0609040504020204" pitchFamily="49" charset="0"/>
              </a:rPr>
              <a:t>class Child(Parent):</a:t>
            </a:r>
          </a:p>
          <a:p>
            <a:pPr marL="0" indent="0" algn="just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__(self):</a:t>
            </a:r>
          </a:p>
          <a:p>
            <a:pPr marL="0" indent="0" algn="just">
              <a:buNone/>
            </a:pPr>
            <a:r>
              <a:rPr lang="en-US" dirty="0">
                <a:latin typeface="Lucida Console" panose="020B0609040504020204" pitchFamily="49" charset="0"/>
              </a:rPr>
              <a:t>		Parent.__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</a:t>
            </a:r>
          </a:p>
          <a:p>
            <a:pPr algn="just"/>
            <a:r>
              <a:rPr lang="ru-RU" dirty="0"/>
              <a:t>В общем случае для получения класса-предка применяется функция </a:t>
            </a:r>
            <a:r>
              <a:rPr lang="en-US" dirty="0"/>
              <a:t>super.</a:t>
            </a:r>
          </a:p>
          <a:p>
            <a:pPr marL="0" indent="0" algn="just">
              <a:buNone/>
            </a:pPr>
            <a:r>
              <a:rPr lang="en-US" dirty="0">
                <a:latin typeface="Lucida Console" panose="020B0609040504020204" pitchFamily="49" charset="0"/>
              </a:rPr>
              <a:t>class Child(Parent):</a:t>
            </a:r>
          </a:p>
          <a:p>
            <a:pPr marL="0" indent="0" algn="just">
              <a:buNone/>
            </a:pP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__(self):</a:t>
            </a:r>
          </a:p>
          <a:p>
            <a:pPr marL="0" indent="0" algn="just">
              <a:buNone/>
            </a:pPr>
            <a:r>
              <a:rPr lang="en-US" dirty="0">
                <a:latin typeface="Lucida Console" panose="020B0609040504020204" pitchFamily="49" charset="0"/>
              </a:rPr>
              <a:t>		super(Child, self).__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13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Имитация чисто виртуальных методов (</a:t>
            </a:r>
            <a:r>
              <a:rPr lang="en-US" dirty="0" err="1" smtClean="0"/>
              <a:t>NotImplementedException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abstobj</a:t>
            </a:r>
            <a:r>
              <a:rPr lang="en-US" dirty="0"/>
              <a:t>(object):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abstmeth</a:t>
            </a:r>
            <a:r>
              <a:rPr lang="en-US" dirty="0"/>
              <a:t>(self):</a:t>
            </a:r>
          </a:p>
          <a:p>
            <a:pPr marL="0" indent="0">
              <a:buNone/>
            </a:pPr>
            <a:r>
              <a:rPr lang="en-US" dirty="0"/>
              <a:t>		raise </a:t>
            </a:r>
            <a:r>
              <a:rPr lang="en-US" dirty="0" err="1"/>
              <a:t>NotImplementedError</a:t>
            </a:r>
            <a:r>
              <a:rPr lang="en-US" dirty="0"/>
              <a:t>('Method </a:t>
            </a:r>
            <a:r>
              <a:rPr lang="en-US" dirty="0" err="1"/>
              <a:t>abstobj.abstmeth</a:t>
            </a:r>
            <a:r>
              <a:rPr lang="en-US" dirty="0"/>
              <a:t> </a:t>
            </a:r>
            <a:r>
              <a:rPr lang="ru-RU" dirty="0" smtClean="0"/>
              <a:t>			</a:t>
            </a:r>
            <a:r>
              <a:rPr lang="en-US" dirty="0" smtClean="0"/>
              <a:t>is </a:t>
            </a:r>
            <a:r>
              <a:rPr lang="en-US" dirty="0"/>
              <a:t>pure virtual')</a:t>
            </a:r>
          </a:p>
          <a:p>
            <a:pPr marL="0" indent="0">
              <a:buNone/>
            </a:pPr>
            <a:r>
              <a:rPr lang="en-US" dirty="0" err="1"/>
              <a:t>abstobj</a:t>
            </a:r>
            <a:r>
              <a:rPr lang="en-US" dirty="0"/>
              <a:t>().</a:t>
            </a:r>
            <a:r>
              <a:rPr lang="en-US" dirty="0" err="1"/>
              <a:t>abstmeth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&gt;&gt; </a:t>
            </a:r>
            <a:r>
              <a:rPr lang="en-US" dirty="0" err="1"/>
              <a:t>Traceback</a:t>
            </a:r>
            <a:r>
              <a:rPr lang="en-US" dirty="0"/>
              <a:t> (most recent call last):</a:t>
            </a:r>
          </a:p>
          <a:p>
            <a:pPr marL="0" indent="0">
              <a:buNone/>
            </a:pPr>
            <a:r>
              <a:rPr lang="en-US" dirty="0"/>
              <a:t>File "&lt;</a:t>
            </a:r>
            <a:r>
              <a:rPr lang="en-US" dirty="0" err="1"/>
              <a:t>stdin</a:t>
            </a:r>
            <a:r>
              <a:rPr lang="en-US" dirty="0"/>
              <a:t>&gt;", line 1, in &lt;module&gt;</a:t>
            </a:r>
          </a:p>
          <a:p>
            <a:pPr marL="0" indent="0">
              <a:buNone/>
            </a:pPr>
            <a:r>
              <a:rPr lang="en-US" dirty="0"/>
              <a:t>File "&lt;</a:t>
            </a:r>
            <a:r>
              <a:rPr lang="en-US" dirty="0" err="1"/>
              <a:t>stdin</a:t>
            </a:r>
            <a:r>
              <a:rPr lang="en-US" dirty="0"/>
              <a:t>&gt;", line 2, in method</a:t>
            </a:r>
          </a:p>
          <a:p>
            <a:pPr marL="0" indent="0">
              <a:buNone/>
            </a:pPr>
            <a:r>
              <a:rPr lang="en-US" dirty="0" err="1"/>
              <a:t>NotImplementedError</a:t>
            </a:r>
            <a:r>
              <a:rPr lang="en-US" dirty="0"/>
              <a:t>: Method </a:t>
            </a:r>
            <a:r>
              <a:rPr lang="en-US" dirty="0" err="1"/>
              <a:t>abstobj.abstmeth</a:t>
            </a:r>
            <a:r>
              <a:rPr lang="en-US" dirty="0"/>
              <a:t> is pure virtual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704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немного декораторов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class Spam(object):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@</a:t>
            </a:r>
            <a:r>
              <a:rPr lang="en-US" dirty="0" err="1">
                <a:latin typeface="Lucida Console" panose="020B0609040504020204" pitchFamily="49" charset="0"/>
              </a:rPr>
              <a:t>classmethod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foo(</a:t>
            </a:r>
            <a:r>
              <a:rPr lang="en-US" dirty="0" err="1">
                <a:latin typeface="Lucida Console" panose="020B0609040504020204" pitchFamily="49" charset="0"/>
              </a:rPr>
              <a:t>cls</a:t>
            </a:r>
            <a:r>
              <a:rPr lang="en-US" dirty="0">
                <a:latin typeface="Lucida Console" panose="020B0609040504020204" pitchFamily="49" charset="0"/>
              </a:rPr>
              <a:t>, *</a:t>
            </a:r>
            <a:r>
              <a:rPr lang="en-US" dirty="0" err="1">
                <a:latin typeface="Lucida Console" panose="020B0609040504020204" pitchFamily="49" charset="0"/>
              </a:rPr>
              <a:t>args</a:t>
            </a:r>
            <a:r>
              <a:rPr lang="en-US" dirty="0">
                <a:latin typeface="Lucida Console" panose="020B0609040504020204" pitchFamily="49" charset="0"/>
              </a:rPr>
              <a:t>):  # </a:t>
            </a:r>
            <a:r>
              <a:rPr lang="en-US" dirty="0" err="1">
                <a:latin typeface="Lucida Console" panose="020B0609040504020204" pitchFamily="49" charset="0"/>
              </a:rPr>
              <a:t>classmethod</a:t>
            </a:r>
            <a:r>
              <a:rPr lang="en-US" dirty="0">
                <a:latin typeface="Lucida Console" panose="020B0609040504020204" pitchFamily="49" charset="0"/>
              </a:rPr>
              <a:t> takes a class as a first argument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print("Foo " + </a:t>
            </a:r>
            <a:r>
              <a:rPr lang="en-US" dirty="0" err="1">
                <a:latin typeface="Lucida Console" panose="020B0609040504020204" pitchFamily="49" charset="0"/>
              </a:rPr>
              <a:t>cls</a:t>
            </a:r>
            <a:r>
              <a:rPr lang="en-US" dirty="0">
                <a:latin typeface="Lucida Console" panose="020B0609040504020204" pitchFamily="49" charset="0"/>
              </a:rPr>
              <a:t>.__name</a:t>
            </a:r>
            <a:r>
              <a:rPr lang="en-US" dirty="0" smtClean="0">
                <a:latin typeface="Lucida Console" panose="020B0609040504020204" pitchFamily="49" charset="0"/>
              </a:rPr>
              <a:t>__)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@</a:t>
            </a:r>
            <a:r>
              <a:rPr lang="en-US" dirty="0" err="1">
                <a:latin typeface="Lucida Console" panose="020B0609040504020204" pitchFamily="49" charset="0"/>
              </a:rPr>
              <a:t>staticmethod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bar(*</a:t>
            </a:r>
            <a:r>
              <a:rPr lang="en-US" dirty="0" err="1">
                <a:latin typeface="Lucida Console" panose="020B0609040504020204" pitchFamily="49" charset="0"/>
              </a:rPr>
              <a:t>args</a:t>
            </a:r>
            <a:r>
              <a:rPr lang="en-US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print("Bar</a:t>
            </a:r>
            <a:r>
              <a:rPr lang="en-US" dirty="0" smtClean="0">
                <a:latin typeface="Lucida Console" panose="020B0609040504020204" pitchFamily="49" charset="0"/>
              </a:rPr>
              <a:t>")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class Eggs(Spam):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pass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s = Spam()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s.foo</a:t>
            </a:r>
            <a:r>
              <a:rPr lang="en-US" dirty="0">
                <a:latin typeface="Lucida Console" panose="020B0609040504020204" pitchFamily="49" charset="0"/>
              </a:rPr>
              <a:t>()    # Foo Spam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Spam.foo</a:t>
            </a:r>
            <a:r>
              <a:rPr lang="en-US" dirty="0">
                <a:latin typeface="Lucida Console" panose="020B0609040504020204" pitchFamily="49" charset="0"/>
              </a:rPr>
              <a:t>() # Foo Spam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e = Eggs()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e.foo</a:t>
            </a:r>
            <a:r>
              <a:rPr lang="en-US" dirty="0">
                <a:latin typeface="Lucida Console" panose="020B0609040504020204" pitchFamily="49" charset="0"/>
              </a:rPr>
              <a:t>()    # Foo Eggs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Eggs.foo</a:t>
            </a:r>
            <a:r>
              <a:rPr lang="en-US" dirty="0">
                <a:latin typeface="Lucida Console" panose="020B0609040504020204" pitchFamily="49" charset="0"/>
              </a:rPr>
              <a:t>() # Foo Eggs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Spam.bar</a:t>
            </a:r>
            <a:r>
              <a:rPr lang="en-US" dirty="0">
                <a:latin typeface="Lucida Console" panose="020B0609040504020204" pitchFamily="49" charset="0"/>
              </a:rPr>
              <a:t>() # Bar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e.bar</a:t>
            </a:r>
            <a:r>
              <a:rPr lang="en-US" dirty="0">
                <a:latin typeface="Lucida Console" panose="020B0609040504020204" pitchFamily="49" charset="0"/>
              </a:rPr>
              <a:t>()    # Bar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86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Управление иерархией </a:t>
            </a:r>
            <a:r>
              <a:rPr lang="ru-RU" dirty="0" smtClean="0"/>
              <a:t>наследования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Изменение атрибута __</a:t>
            </a:r>
            <a:r>
              <a:rPr lang="en-US" dirty="0"/>
              <a:t>class</a:t>
            </a:r>
            <a:r>
              <a:rPr lang="en-US" dirty="0" smtClean="0"/>
              <a:t>__: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c = child()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c.val</a:t>
            </a:r>
            <a:r>
              <a:rPr lang="en-US" dirty="0">
                <a:latin typeface="Lucida Console" panose="020B0609040504020204" pitchFamily="49" charset="0"/>
              </a:rPr>
              <a:t> =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c.who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</a:t>
            </a:r>
            <a:r>
              <a:rPr lang="en-US" dirty="0" smtClean="0">
                <a:latin typeface="Lucida Console" panose="020B0609040504020204" pitchFamily="49" charset="0"/>
              </a:rPr>
              <a:t>‘child‘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c.__class</a:t>
            </a:r>
            <a:r>
              <a:rPr lang="en-US" dirty="0">
                <a:latin typeface="Lucida Console" panose="020B0609040504020204" pitchFamily="49" charset="0"/>
              </a:rPr>
              <a:t>__ = parent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c.who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</a:t>
            </a:r>
            <a:r>
              <a:rPr lang="en-US" dirty="0" smtClean="0">
                <a:latin typeface="Lucida Console" panose="020B0609040504020204" pitchFamily="49" charset="0"/>
              </a:rPr>
              <a:t>‘parent</a:t>
            </a:r>
            <a:r>
              <a:rPr lang="en-US" dirty="0">
                <a:latin typeface="Lucida Console" panose="020B0609040504020204" pitchFamily="49" charset="0"/>
              </a:rPr>
              <a:t>‘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c.val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 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48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Имитация встроенных </a:t>
            </a:r>
            <a:r>
              <a:rPr lang="ru-RU" dirty="0" smtClean="0"/>
              <a:t>типов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&gt;&gt;&gt; class Point:</a:t>
            </a:r>
          </a:p>
          <a:p>
            <a:pPr marL="0" indent="0">
              <a:buNone/>
            </a:pPr>
            <a:r>
              <a:rPr lang="en-US" dirty="0"/>
              <a:t>...     </a:t>
            </a:r>
            <a:r>
              <a:rPr lang="en-US" dirty="0" err="1"/>
              <a:t>def</a:t>
            </a:r>
            <a:r>
              <a:rPr lang="en-US" dirty="0"/>
              <a:t> __</a:t>
            </a:r>
            <a:r>
              <a:rPr lang="en-US" dirty="0" err="1"/>
              <a:t>init</a:t>
            </a:r>
            <a:r>
              <a:rPr lang="en-US" dirty="0"/>
              <a:t>__(self, x = 0, y = 0):</a:t>
            </a:r>
          </a:p>
          <a:p>
            <a:pPr marL="0" indent="0">
              <a:buNone/>
            </a:pPr>
            <a:r>
              <a:rPr lang="en-US" dirty="0"/>
              <a:t>...         </a:t>
            </a:r>
            <a:r>
              <a:rPr lang="en-US" dirty="0" err="1"/>
              <a:t>self.x</a:t>
            </a:r>
            <a:r>
              <a:rPr lang="en-US" dirty="0"/>
              <a:t> = x</a:t>
            </a:r>
          </a:p>
          <a:p>
            <a:pPr marL="0" indent="0">
              <a:buNone/>
            </a:pPr>
            <a:r>
              <a:rPr lang="en-US" dirty="0"/>
              <a:t>...         </a:t>
            </a:r>
            <a:r>
              <a:rPr lang="en-US" dirty="0" err="1"/>
              <a:t>self.y</a:t>
            </a:r>
            <a:r>
              <a:rPr lang="en-US" dirty="0"/>
              <a:t> = y</a:t>
            </a:r>
          </a:p>
          <a:p>
            <a:pPr marL="0" indent="0">
              <a:buNone/>
            </a:pPr>
            <a:r>
              <a:rPr lang="en-US" dirty="0"/>
              <a:t>...     </a:t>
            </a:r>
            <a:r>
              <a:rPr lang="en-US" dirty="0" err="1"/>
              <a:t>def</a:t>
            </a:r>
            <a:r>
              <a:rPr lang="en-US" dirty="0"/>
              <a:t> __add__(self, point):</a:t>
            </a:r>
          </a:p>
          <a:p>
            <a:pPr marL="0" indent="0">
              <a:buNone/>
            </a:pPr>
            <a:r>
              <a:rPr lang="en-US" dirty="0"/>
              <a:t>...         return Point( </a:t>
            </a:r>
            <a:r>
              <a:rPr lang="en-US" dirty="0" err="1"/>
              <a:t>self.x+point.x</a:t>
            </a:r>
            <a:r>
              <a:rPr lang="en-US" dirty="0"/>
              <a:t>, </a:t>
            </a:r>
            <a:r>
              <a:rPr lang="en-US" dirty="0" err="1"/>
              <a:t>self.y+point.y</a:t>
            </a:r>
            <a:r>
              <a:rPr lang="en-US" dirty="0"/>
              <a:t> )</a:t>
            </a:r>
          </a:p>
          <a:p>
            <a:pPr marL="0" indent="0">
              <a:buNone/>
            </a:pPr>
            <a:r>
              <a:rPr lang="en-US" dirty="0"/>
              <a:t>...     </a:t>
            </a:r>
            <a:r>
              <a:rPr lang="en-US" dirty="0" err="1"/>
              <a:t>def</a:t>
            </a:r>
            <a:r>
              <a:rPr lang="en-US" dirty="0"/>
              <a:t> __</a:t>
            </a:r>
            <a:r>
              <a:rPr lang="en-US" dirty="0" err="1"/>
              <a:t>repr</a:t>
            </a:r>
            <a:r>
              <a:rPr lang="en-US" dirty="0"/>
              <a:t>__(self):</a:t>
            </a:r>
          </a:p>
          <a:p>
            <a:pPr marL="0" indent="0">
              <a:buNone/>
            </a:pPr>
            <a:r>
              <a:rPr lang="en-US" dirty="0"/>
              <a:t>...         return </a:t>
            </a:r>
            <a:r>
              <a:rPr lang="en-US" dirty="0" err="1"/>
              <a:t>str</a:t>
            </a:r>
            <a:r>
              <a:rPr lang="en-US" dirty="0"/>
              <a:t>(</a:t>
            </a:r>
            <a:r>
              <a:rPr lang="en-US" dirty="0" err="1"/>
              <a:t>self.x</a:t>
            </a:r>
            <a:r>
              <a:rPr lang="en-US" dirty="0"/>
              <a:t>) + " " + </a:t>
            </a:r>
            <a:r>
              <a:rPr lang="en-US" dirty="0" err="1"/>
              <a:t>str</a:t>
            </a:r>
            <a:r>
              <a:rPr lang="en-US" dirty="0"/>
              <a:t>(</a:t>
            </a:r>
            <a:r>
              <a:rPr lang="en-US" dirty="0" err="1"/>
              <a:t>self.y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&gt;&gt;&gt; a = Point(1,2)</a:t>
            </a:r>
          </a:p>
          <a:p>
            <a:pPr marL="0" indent="0">
              <a:buNone/>
            </a:pPr>
            <a:r>
              <a:rPr lang="en-US" dirty="0"/>
              <a:t>&gt;&gt;&gt; b = Point(3,4)</a:t>
            </a:r>
          </a:p>
          <a:p>
            <a:pPr marL="0" indent="0">
              <a:buNone/>
            </a:pPr>
            <a:r>
              <a:rPr lang="en-US" dirty="0"/>
              <a:t>&gt;&gt;&gt; print(</a:t>
            </a:r>
            <a:r>
              <a:rPr lang="en-US" dirty="0" err="1"/>
              <a:t>a+b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4 6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51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Магические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__new__ __</a:t>
            </a:r>
            <a:r>
              <a:rPr lang="en-US" dirty="0" err="1"/>
              <a:t>init</a:t>
            </a:r>
            <a:r>
              <a:rPr lang="en-US" dirty="0"/>
              <a:t>__ __del__            </a:t>
            </a:r>
            <a:r>
              <a:rPr lang="ru-RU" dirty="0" smtClean="0"/>
              <a:t>	</a:t>
            </a:r>
            <a:r>
              <a:rPr lang="en-US" dirty="0" smtClean="0"/>
              <a:t># </a:t>
            </a:r>
            <a:r>
              <a:rPr lang="en-US" dirty="0" err="1"/>
              <a:t>init</a:t>
            </a:r>
            <a:r>
              <a:rPr lang="en-US" dirty="0"/>
              <a:t>/final.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</a:t>
            </a:r>
            <a:r>
              <a:rPr lang="en-US" dirty="0" err="1"/>
              <a:t>repr</a:t>
            </a:r>
            <a:r>
              <a:rPr lang="en-US" dirty="0"/>
              <a:t>__ __</a:t>
            </a:r>
            <a:r>
              <a:rPr lang="en-US" dirty="0" err="1"/>
              <a:t>str</a:t>
            </a:r>
            <a:r>
              <a:rPr lang="en-US" dirty="0"/>
              <a:t>__ __</a:t>
            </a:r>
            <a:r>
              <a:rPr lang="en-US" dirty="0" err="1"/>
              <a:t>int</a:t>
            </a:r>
            <a:r>
              <a:rPr lang="en-US" dirty="0"/>
              <a:t>__ __</a:t>
            </a:r>
            <a:r>
              <a:rPr lang="en-US" dirty="0" err="1"/>
              <a:t>bool</a:t>
            </a:r>
            <a:r>
              <a:rPr lang="en-US" dirty="0"/>
              <a:t>__    </a:t>
            </a:r>
            <a:r>
              <a:rPr lang="ru-RU" dirty="0" smtClean="0"/>
              <a:t>	</a:t>
            </a:r>
            <a:r>
              <a:rPr lang="en-US" dirty="0" smtClean="0"/>
              <a:t># </a:t>
            </a:r>
            <a:r>
              <a:rPr lang="en-US" dirty="0"/>
              <a:t>conversions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</a:t>
            </a:r>
            <a:r>
              <a:rPr lang="en-US" dirty="0" err="1"/>
              <a:t>lt</a:t>
            </a:r>
            <a:r>
              <a:rPr lang="en-US" dirty="0"/>
              <a:t>__ __</a:t>
            </a:r>
            <a:r>
              <a:rPr lang="en-US" dirty="0" err="1"/>
              <a:t>gt</a:t>
            </a:r>
            <a:r>
              <a:rPr lang="en-US" dirty="0"/>
              <a:t>__ __</a:t>
            </a:r>
            <a:r>
              <a:rPr lang="en-US" dirty="0" err="1"/>
              <a:t>eq</a:t>
            </a:r>
            <a:r>
              <a:rPr lang="en-US" dirty="0"/>
              <a:t>__ ...             </a:t>
            </a:r>
            <a:r>
              <a:rPr lang="ru-RU" dirty="0" smtClean="0"/>
              <a:t>		</a:t>
            </a:r>
            <a:r>
              <a:rPr lang="en-US" dirty="0" smtClean="0"/>
              <a:t># </a:t>
            </a:r>
            <a:r>
              <a:rPr lang="en-US" dirty="0"/>
              <a:t>comparisons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__add__ __sub__ __</a:t>
            </a:r>
            <a:r>
              <a:rPr lang="en-US" dirty="0" err="1"/>
              <a:t>mul</a:t>
            </a:r>
            <a:r>
              <a:rPr lang="en-US" dirty="0"/>
              <a:t>__ ...          </a:t>
            </a:r>
            <a:r>
              <a:rPr lang="ru-RU" dirty="0" smtClean="0"/>
              <a:t>	</a:t>
            </a:r>
            <a:r>
              <a:rPr lang="en-US" dirty="0" smtClean="0"/>
              <a:t># </a:t>
            </a:r>
            <a:r>
              <a:rPr lang="en-US" dirty="0"/>
              <a:t>arithmetic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__call__ __hash__ 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</a:t>
            </a:r>
            <a:r>
              <a:rPr lang="en-US" dirty="0" err="1"/>
              <a:t>getattr</a:t>
            </a:r>
            <a:r>
              <a:rPr lang="en-US" dirty="0"/>
              <a:t>__ __</a:t>
            </a:r>
            <a:r>
              <a:rPr lang="en-US" dirty="0" err="1"/>
              <a:t>setattr</a:t>
            </a:r>
            <a:r>
              <a:rPr lang="en-US" dirty="0"/>
              <a:t>__ __</a:t>
            </a:r>
            <a:r>
              <a:rPr lang="en-US" dirty="0" err="1"/>
              <a:t>delattr</a:t>
            </a:r>
            <a:r>
              <a:rPr lang="en-US" dirty="0"/>
              <a:t>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</a:t>
            </a:r>
            <a:r>
              <a:rPr lang="en-US" dirty="0" err="1"/>
              <a:t>getitem</a:t>
            </a:r>
            <a:r>
              <a:rPr lang="en-US" dirty="0"/>
              <a:t>__ __</a:t>
            </a:r>
            <a:r>
              <a:rPr lang="en-US" dirty="0" err="1"/>
              <a:t>setitem</a:t>
            </a:r>
            <a:r>
              <a:rPr lang="en-US" dirty="0"/>
              <a:t>__ __</a:t>
            </a:r>
            <a:r>
              <a:rPr lang="en-US" dirty="0" err="1"/>
              <a:t>delitem</a:t>
            </a:r>
            <a:r>
              <a:rPr lang="en-US" dirty="0"/>
              <a:t>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__</a:t>
            </a:r>
            <a:r>
              <a:rPr lang="en-US" dirty="0" err="1"/>
              <a:t>len</a:t>
            </a:r>
            <a:r>
              <a:rPr lang="en-US" dirty="0"/>
              <a:t>__ __</a:t>
            </a:r>
            <a:r>
              <a:rPr lang="en-US" dirty="0" err="1"/>
              <a:t>iter</a:t>
            </a:r>
            <a:r>
              <a:rPr lang="en-US" dirty="0"/>
              <a:t>__ __contains__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156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Отношения между классами</a:t>
            </a:r>
            <a:br>
              <a:rPr lang="ru-RU" dirty="0"/>
            </a:br>
            <a:r>
              <a:rPr lang="ru-RU" sz="3900" dirty="0"/>
              <a:t> Наследование и множественное </a:t>
            </a:r>
            <a:r>
              <a:rPr lang="ru-RU" sz="3900" dirty="0" smtClean="0"/>
              <a:t>наследование</a:t>
            </a:r>
            <a:endParaRPr lang="ru-RU" sz="3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class Par1(object):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def</a:t>
            </a:r>
            <a:r>
              <a:rPr lang="en-US" dirty="0"/>
              <a:t> name1(self): return 'Par1'</a:t>
            </a:r>
          </a:p>
          <a:p>
            <a:pPr marL="0" indent="0">
              <a:buNone/>
            </a:pPr>
            <a:r>
              <a:rPr lang="en-US" dirty="0"/>
              <a:t>class Par2(object):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def</a:t>
            </a:r>
            <a:r>
              <a:rPr lang="en-US" dirty="0"/>
              <a:t> name2(self): return 'Par2'</a:t>
            </a:r>
          </a:p>
          <a:p>
            <a:pPr marL="0" indent="0">
              <a:buNone/>
            </a:pPr>
            <a:r>
              <a:rPr lang="en-US" dirty="0"/>
              <a:t>class Child(Par1, Par2): # </a:t>
            </a:r>
            <a:r>
              <a:rPr lang="ru-RU" dirty="0"/>
              <a:t>создадим класс, 	</a:t>
            </a:r>
          </a:p>
          <a:p>
            <a:pPr marL="0" indent="0">
              <a:buNone/>
            </a:pPr>
            <a:r>
              <a:rPr lang="ru-RU" dirty="0"/>
              <a:t>		# наследующий </a:t>
            </a:r>
            <a:r>
              <a:rPr lang="en-US" dirty="0"/>
              <a:t>Par1, Par2 (</a:t>
            </a:r>
            <a:r>
              <a:rPr lang="ru-RU" dirty="0"/>
              <a:t>и, 	</a:t>
            </a:r>
          </a:p>
          <a:p>
            <a:pPr marL="0" indent="0">
              <a:buNone/>
            </a:pPr>
            <a:r>
              <a:rPr lang="ru-RU" dirty="0"/>
              <a:t>		# опосредованно, </a:t>
            </a:r>
            <a:r>
              <a:rPr lang="en-US" dirty="0"/>
              <a:t>object)</a:t>
            </a:r>
          </a:p>
          <a:p>
            <a:pPr marL="0" indent="0">
              <a:buNone/>
            </a:pPr>
            <a:r>
              <a:rPr lang="en-US" dirty="0"/>
              <a:t>	pass</a:t>
            </a:r>
          </a:p>
          <a:p>
            <a:pPr marL="0" indent="0">
              <a:buNone/>
            </a:pPr>
            <a:r>
              <a:rPr lang="en-US" dirty="0"/>
              <a:t>x = Child()</a:t>
            </a:r>
          </a:p>
          <a:p>
            <a:pPr marL="0" indent="0">
              <a:buNone/>
            </a:pPr>
            <a:r>
              <a:rPr lang="en-US" dirty="0"/>
              <a:t>x.name1(), x.name2()</a:t>
            </a:r>
          </a:p>
          <a:p>
            <a:pPr marL="0" indent="0">
              <a:buNone/>
            </a:pPr>
            <a:r>
              <a:rPr lang="en-US" dirty="0"/>
              <a:t>&gt;&gt; 'Par1','Par2'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720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«Строгая» типизация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1481666"/>
            <a:ext cx="10233800" cy="504613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class </a:t>
            </a:r>
            <a:r>
              <a:rPr lang="en-US" dirty="0">
                <a:latin typeface="Lucida Console" panose="020B0609040504020204" pitchFamily="49" charset="0"/>
              </a:rPr>
              <a:t>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__slots__ = ('a', 'b')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__</a:t>
            </a:r>
            <a:r>
              <a:rPr lang="en-US" dirty="0" err="1"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__(self):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</a:t>
            </a:r>
            <a:r>
              <a:rPr lang="en-US" dirty="0" err="1">
                <a:latin typeface="Lucida Console" panose="020B0609040504020204" pitchFamily="49" charset="0"/>
              </a:rPr>
              <a:t>self.a</a:t>
            </a:r>
            <a:r>
              <a:rPr lang="en-US" dirty="0">
                <a:latin typeface="Lucida Console" panose="020B0609040504020204" pitchFamily="49" charset="0"/>
              </a:rPr>
              <a:t> = 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    </a:t>
            </a:r>
            <a:r>
              <a:rPr lang="en-US" dirty="0" err="1">
                <a:latin typeface="Lucida Console" panose="020B0609040504020204" pitchFamily="49" charset="0"/>
              </a:rPr>
              <a:t>self.b</a:t>
            </a:r>
            <a:r>
              <a:rPr lang="en-US" dirty="0">
                <a:latin typeface="Lucida Console" panose="020B0609040504020204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Lucida Console" panose="020B0609040504020204" pitchFamily="49" charset="0"/>
              </a:rPr>
              <a:t>        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a = A()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a.a</a:t>
            </a:r>
            <a:r>
              <a:rPr lang="en-US" dirty="0">
                <a:latin typeface="Lucida Console" panose="020B0609040504020204" pitchFamily="49" charset="0"/>
              </a:rPr>
              <a:t> =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a.a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a.b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a.v</a:t>
            </a:r>
            <a:r>
              <a:rPr lang="en-US" dirty="0">
                <a:latin typeface="Lucida Console" panose="020B0609040504020204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Traceback</a:t>
            </a:r>
            <a:r>
              <a:rPr lang="en-US" dirty="0">
                <a:latin typeface="Lucida Console" panose="020B0609040504020204" pitchFamily="49" charset="0"/>
              </a:rPr>
              <a:t> (most recent call last):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File "&lt;pyshell#108&gt;", line 1, in &lt;module&gt;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  <a:r>
              <a:rPr lang="en-US" dirty="0" err="1">
                <a:latin typeface="Lucida Console" panose="020B0609040504020204" pitchFamily="49" charset="0"/>
              </a:rPr>
              <a:t>a.v</a:t>
            </a:r>
            <a:r>
              <a:rPr lang="en-US" dirty="0">
                <a:latin typeface="Lucida Console" panose="020B0609040504020204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Lucida Console" panose="020B0609040504020204" pitchFamily="49" charset="0"/>
              </a:rPr>
              <a:t>AttributeError</a:t>
            </a:r>
            <a:r>
              <a:rPr lang="en-US" dirty="0">
                <a:latin typeface="Lucida Console" panose="020B0609040504020204" pitchFamily="49" charset="0"/>
              </a:rPr>
              <a:t>: 'A' object has no attribute 'v'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08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Модули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8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Lucida Console" panose="020B0609040504020204" pitchFamily="49" charset="0"/>
              </a:rPr>
              <a:t>def</a:t>
            </a:r>
            <a:r>
              <a:rPr lang="en-US" sz="1200" dirty="0">
                <a:latin typeface="Lucida Console" panose="020B0609040504020204" pitchFamily="49" charset="0"/>
              </a:rPr>
              <a:t> generator(list1, list2</a:t>
            </a:r>
            <a:r>
              <a:rPr lang="en-US" sz="12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a = </a:t>
            </a:r>
            <a:r>
              <a:rPr lang="en-US" sz="1200" dirty="0" err="1">
                <a:latin typeface="Lucida Console" panose="020B0609040504020204" pitchFamily="49" charset="0"/>
              </a:rPr>
              <a:t>iter</a:t>
            </a:r>
            <a:r>
              <a:rPr lang="en-US" sz="1200" dirty="0">
                <a:latin typeface="Lucida Console" panose="020B0609040504020204" pitchFamily="49" charset="0"/>
              </a:rPr>
              <a:t>(list1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b = </a:t>
            </a:r>
            <a:r>
              <a:rPr lang="en-US" sz="1200" dirty="0" err="1">
                <a:latin typeface="Lucida Console" panose="020B0609040504020204" pitchFamily="49" charset="0"/>
              </a:rPr>
              <a:t>iter</a:t>
            </a:r>
            <a:r>
              <a:rPr lang="en-US" sz="1200" dirty="0">
                <a:latin typeface="Lucida Console" panose="020B0609040504020204" pitchFamily="49" charset="0"/>
              </a:rPr>
              <a:t>(list2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try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>
                <a:latin typeface="Lucida Console" panose="020B0609040504020204" pitchFamily="49" charset="0"/>
              </a:rPr>
              <a:t> = next(a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try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>
                <a:latin typeface="Lucida Console" panose="020B0609040504020204" pitchFamily="49" charset="0"/>
              </a:rPr>
              <a:t> = next(b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while not 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and not 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if 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>
                <a:latin typeface="Lucida Console" panose="020B0609040504020204" pitchFamily="49" charset="0"/>
              </a:rPr>
              <a:t> &lt; 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afirst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try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>
                <a:latin typeface="Lucida Console" panose="020B0609040504020204" pitchFamily="49" charset="0"/>
              </a:rPr>
              <a:t> = next(a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smtClean="0">
                <a:latin typeface="Lucida Console" panose="020B0609040504020204" pitchFamily="49" charset="0"/>
              </a:rPr>
              <a:t>if 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>
                <a:latin typeface="Lucida Console" panose="020B0609040504020204" pitchFamily="49" charset="0"/>
              </a:rPr>
              <a:t> &lt;= 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bfirst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smtClean="0">
                <a:latin typeface="Lucida Console" panose="020B0609040504020204" pitchFamily="49" charset="0"/>
              </a:rPr>
              <a:t>	try: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>
                <a:latin typeface="Lucida Console" panose="020B0609040504020204" pitchFamily="49" charset="0"/>
              </a:rPr>
              <a:t> = next(b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if </a:t>
            </a:r>
            <a:r>
              <a:rPr lang="en-US" sz="1200" dirty="0">
                <a:latin typeface="Lucida Console" panose="020B0609040504020204" pitchFamily="49" charset="0"/>
              </a:rPr>
              <a:t>not 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afirst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while 1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next(a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if not 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bfirst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while 1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next(b)		 </a:t>
            </a:r>
            <a:endParaRPr lang="ru-RU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/>
              <a:t>Модуль </a:t>
            </a:r>
            <a:r>
              <a:rPr lang="ru-RU" dirty="0"/>
              <a:t>– файл, содержащий определения и другие </a:t>
            </a:r>
            <a:r>
              <a:rPr lang="ru-RU" dirty="0" smtClean="0"/>
              <a:t>инструкции языка </a:t>
            </a:r>
            <a:r>
              <a:rPr lang="ru-RU" dirty="0" err="1"/>
              <a:t>Python</a:t>
            </a:r>
            <a:r>
              <a:rPr lang="ru-RU" dirty="0"/>
              <a:t>. Имя файла образуется путем добавления </a:t>
            </a:r>
            <a:r>
              <a:rPr lang="ru-RU" dirty="0" smtClean="0"/>
              <a:t>к имени </a:t>
            </a:r>
            <a:r>
              <a:rPr lang="ru-RU" dirty="0"/>
              <a:t>модуля суффикса(расширения) '.</a:t>
            </a:r>
            <a:r>
              <a:rPr lang="en-US" dirty="0" err="1"/>
              <a:t>py</a:t>
            </a:r>
            <a:r>
              <a:rPr lang="en-US" dirty="0"/>
              <a:t>'.</a:t>
            </a:r>
          </a:p>
          <a:p>
            <a:pPr marL="0" indent="0" algn="just">
              <a:buNone/>
            </a:pPr>
            <a:r>
              <a:rPr lang="ru-RU" dirty="0"/>
              <a:t>В пределах модуля его имя доступно глобальной </a:t>
            </a:r>
            <a:r>
              <a:rPr lang="ru-RU" dirty="0" smtClean="0"/>
              <a:t>переменной </a:t>
            </a:r>
            <a:r>
              <a:rPr lang="en-US" dirty="0" smtClean="0"/>
              <a:t>__</a:t>
            </a:r>
            <a:r>
              <a:rPr lang="en-US" dirty="0"/>
              <a:t>name__.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712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написать модуль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Модуль оформляется в виде отдельного файла с </a:t>
            </a:r>
            <a:r>
              <a:rPr lang="ru-RU" dirty="0" smtClean="0"/>
              <a:t>исходным кодом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#!/</a:t>
            </a:r>
            <a:r>
              <a:rPr lang="en-US" dirty="0" err="1"/>
              <a:t>usr</a:t>
            </a:r>
            <a:r>
              <a:rPr lang="en-US" dirty="0"/>
              <a:t>/bin/python # </a:t>
            </a:r>
            <a:r>
              <a:rPr lang="ru-RU" i="1" dirty="0"/>
              <a:t>создали файл </a:t>
            </a:r>
            <a:r>
              <a:rPr lang="en-US" i="1" dirty="0"/>
              <a:t>fibo.py</a:t>
            </a:r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fib(n):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a</a:t>
            </a:r>
            <a:r>
              <a:rPr lang="en-US" dirty="0"/>
              <a:t>, b = 0, 1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while </a:t>
            </a:r>
            <a:r>
              <a:rPr lang="en-US" dirty="0"/>
              <a:t>b &lt; n:</a:t>
            </a:r>
          </a:p>
          <a:p>
            <a:pPr marL="0" indent="0">
              <a:buNone/>
            </a:pPr>
            <a:r>
              <a:rPr lang="ru-RU" dirty="0" smtClean="0"/>
              <a:t>		</a:t>
            </a:r>
            <a:r>
              <a:rPr lang="en-US" dirty="0" smtClean="0"/>
              <a:t>print</a:t>
            </a:r>
            <a:r>
              <a:rPr lang="ru-RU" dirty="0" smtClean="0"/>
              <a:t>(</a:t>
            </a:r>
            <a:r>
              <a:rPr lang="en-US" dirty="0" smtClean="0"/>
              <a:t>b</a:t>
            </a:r>
            <a:r>
              <a:rPr lang="ru-RU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		</a:t>
            </a:r>
            <a:r>
              <a:rPr lang="en-US" dirty="0" smtClean="0"/>
              <a:t>a</a:t>
            </a:r>
            <a:r>
              <a:rPr lang="en-US" dirty="0"/>
              <a:t>, b = b, </a:t>
            </a:r>
            <a:r>
              <a:rPr lang="en-US" dirty="0" err="1"/>
              <a:t>a+b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import </a:t>
            </a:r>
            <a:r>
              <a:rPr lang="en-US" dirty="0" err="1"/>
              <a:t>fibo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&gt;&gt;&gt; fibo.fib(500) # 1 1 2 3 5 8 13 21 34 55 89 </a:t>
            </a:r>
            <a:r>
              <a:rPr lang="es-ES" dirty="0" smtClean="0"/>
              <a:t>144</a:t>
            </a:r>
            <a:r>
              <a:rPr lang="ru-RU" dirty="0" smtClean="0"/>
              <a:t> 233 </a:t>
            </a:r>
            <a:r>
              <a:rPr lang="ru-RU" dirty="0"/>
              <a:t>377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49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на </a:t>
            </a:r>
            <a:r>
              <a:rPr lang="en-US" dirty="0" smtClean="0"/>
              <a:t>Python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программе на </a:t>
            </a:r>
            <a:r>
              <a:rPr lang="ru-RU" dirty="0" err="1"/>
              <a:t>Python</a:t>
            </a:r>
            <a:r>
              <a:rPr lang="ru-RU" dirty="0"/>
              <a:t> модуль представлен </a:t>
            </a:r>
            <a:r>
              <a:rPr lang="ru-RU" dirty="0" smtClean="0"/>
              <a:t>объектом-модулем</a:t>
            </a:r>
            <a:r>
              <a:rPr lang="ru-RU" dirty="0"/>
              <a:t>, атрибутами которого являются имена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определенные </a:t>
            </a:r>
            <a:r>
              <a:rPr lang="ru-RU" dirty="0"/>
              <a:t>в модуле:</a:t>
            </a:r>
          </a:p>
          <a:p>
            <a:pPr marL="0" indent="0">
              <a:buNone/>
            </a:pPr>
            <a:r>
              <a:rPr lang="en-US" dirty="0"/>
              <a:t>#!/</a:t>
            </a:r>
            <a:r>
              <a:rPr lang="en-US" dirty="0" err="1"/>
              <a:t>usr</a:t>
            </a:r>
            <a:r>
              <a:rPr lang="en-US" dirty="0"/>
              <a:t>/bin/python</a:t>
            </a:r>
          </a:p>
          <a:p>
            <a:pPr marL="0" indent="0">
              <a:buNone/>
            </a:pPr>
            <a:r>
              <a:rPr lang="en-US" dirty="0"/>
              <a:t>import </a:t>
            </a:r>
            <a:r>
              <a:rPr lang="en-US" dirty="0" err="1"/>
              <a:t>datetime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d1 = </a:t>
            </a:r>
            <a:r>
              <a:rPr lang="en-US" dirty="0" err="1"/>
              <a:t>datetime.date</a:t>
            </a:r>
            <a:r>
              <a:rPr lang="en-US" dirty="0"/>
              <a:t>(2010, 03, 31)</a:t>
            </a:r>
          </a:p>
          <a:p>
            <a:pPr marL="0" indent="0" algn="just">
              <a:buNone/>
            </a:pPr>
            <a:r>
              <a:rPr lang="ru-RU" dirty="0"/>
              <a:t>В этом примере импортируется модуль </a:t>
            </a:r>
            <a:r>
              <a:rPr lang="ru-RU" dirty="0" err="1"/>
              <a:t>datetime</a:t>
            </a:r>
            <a:r>
              <a:rPr lang="ru-RU" dirty="0"/>
              <a:t>. В </a:t>
            </a:r>
            <a:r>
              <a:rPr lang="ru-RU" dirty="0" smtClean="0"/>
              <a:t>результате</a:t>
            </a:r>
            <a:r>
              <a:rPr lang="en-US" dirty="0" smtClean="0"/>
              <a:t> </a:t>
            </a:r>
            <a:r>
              <a:rPr lang="ru-RU" dirty="0" smtClean="0"/>
              <a:t>работы </a:t>
            </a:r>
            <a:r>
              <a:rPr lang="ru-RU" dirty="0"/>
              <a:t>оператора </a:t>
            </a:r>
            <a:r>
              <a:rPr lang="ru-RU" dirty="0" err="1"/>
              <a:t>import</a:t>
            </a:r>
            <a:r>
              <a:rPr lang="ru-RU" dirty="0"/>
              <a:t> в текущем пространстве </a:t>
            </a:r>
            <a:r>
              <a:rPr lang="ru-RU" dirty="0" smtClean="0"/>
              <a:t>имен</a:t>
            </a:r>
            <a:r>
              <a:rPr lang="en-US" dirty="0" smtClean="0"/>
              <a:t> </a:t>
            </a:r>
            <a:r>
              <a:rPr lang="ru-RU" dirty="0" smtClean="0"/>
              <a:t>появляется </a:t>
            </a:r>
            <a:r>
              <a:rPr lang="ru-RU" dirty="0"/>
              <a:t>объект с именем </a:t>
            </a:r>
            <a:r>
              <a:rPr lang="ru-RU" dirty="0" err="1"/>
              <a:t>datetime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10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Модули расширения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Модули для использования в программах на </a:t>
            </a:r>
            <a:r>
              <a:rPr lang="ru-RU" dirty="0" smtClean="0"/>
              <a:t>языке </a:t>
            </a:r>
            <a:r>
              <a:rPr lang="ru-RU" dirty="0" err="1" smtClean="0"/>
              <a:t>Python</a:t>
            </a:r>
            <a:r>
              <a:rPr lang="ru-RU" dirty="0" smtClean="0"/>
              <a:t> </a:t>
            </a:r>
            <a:r>
              <a:rPr lang="ru-RU" dirty="0"/>
              <a:t>по своему происхождению делятся на </a:t>
            </a:r>
            <a:r>
              <a:rPr lang="ru-RU" dirty="0" smtClean="0"/>
              <a:t>обычные (</a:t>
            </a:r>
            <a:r>
              <a:rPr lang="ru-RU" dirty="0"/>
              <a:t>написанные на </a:t>
            </a:r>
            <a:r>
              <a:rPr lang="ru-RU" dirty="0" err="1"/>
              <a:t>Python</a:t>
            </a:r>
            <a:r>
              <a:rPr lang="ru-RU" dirty="0"/>
              <a:t>) и модули расширения</a:t>
            </a:r>
            <a:r>
              <a:rPr lang="ru-RU" dirty="0" smtClean="0"/>
              <a:t>, написанные </a:t>
            </a:r>
            <a:r>
              <a:rPr lang="ru-RU" dirty="0"/>
              <a:t>на другом языке </a:t>
            </a:r>
            <a:r>
              <a:rPr lang="ru-RU" dirty="0" smtClean="0"/>
              <a:t> программирования </a:t>
            </a:r>
            <a:r>
              <a:rPr lang="ru-RU" dirty="0"/>
              <a:t>(</a:t>
            </a:r>
            <a:r>
              <a:rPr lang="ru-RU" dirty="0" smtClean="0"/>
              <a:t>как правило</a:t>
            </a:r>
            <a:r>
              <a:rPr lang="ru-RU" dirty="0"/>
              <a:t>, на </a:t>
            </a:r>
            <a:r>
              <a:rPr lang="en-US" dirty="0"/>
              <a:t>C).</a:t>
            </a:r>
          </a:p>
          <a:p>
            <a:pPr marL="0" indent="0" algn="just">
              <a:buNone/>
            </a:pPr>
            <a:r>
              <a:rPr lang="ru-RU" dirty="0"/>
              <a:t>С точки зрения пользователя они могут отличаться </a:t>
            </a:r>
            <a:r>
              <a:rPr lang="ru-RU" dirty="0" smtClean="0"/>
              <a:t>разве что </a:t>
            </a:r>
            <a:r>
              <a:rPr lang="ru-RU" dirty="0"/>
              <a:t>быстродействием. Бывает, что в </a:t>
            </a:r>
            <a:r>
              <a:rPr lang="ru-RU" dirty="0" smtClean="0"/>
              <a:t>стандартной библиотеке </a:t>
            </a:r>
            <a:r>
              <a:rPr lang="ru-RU" dirty="0"/>
              <a:t>есть два варианта модуля: </a:t>
            </a:r>
            <a:r>
              <a:rPr lang="ru-RU" b="1" dirty="0"/>
              <a:t>на </a:t>
            </a:r>
            <a:r>
              <a:rPr lang="ru-RU" b="1" dirty="0" err="1"/>
              <a:t>Python</a:t>
            </a:r>
            <a:r>
              <a:rPr lang="ru-RU" b="1" dirty="0"/>
              <a:t> и на C</a:t>
            </a:r>
            <a:r>
              <a:rPr lang="ru-RU" b="1" dirty="0" smtClean="0"/>
              <a:t>. </a:t>
            </a:r>
            <a:r>
              <a:rPr lang="ru-RU" dirty="0" smtClean="0"/>
              <a:t>Таковы</a:t>
            </a:r>
            <a:r>
              <a:rPr lang="ru-RU" dirty="0"/>
              <a:t>, например, модули </a:t>
            </a:r>
            <a:r>
              <a:rPr lang="ru-RU" b="1" dirty="0" err="1"/>
              <a:t>pickle</a:t>
            </a:r>
            <a:r>
              <a:rPr lang="ru-RU" b="1" dirty="0"/>
              <a:t> и </a:t>
            </a:r>
            <a:r>
              <a:rPr lang="ru-RU" b="1" dirty="0" err="1"/>
              <a:t>cPickle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Обычно модули на </a:t>
            </a:r>
            <a:r>
              <a:rPr lang="ru-RU" dirty="0" err="1"/>
              <a:t>Python</a:t>
            </a:r>
            <a:r>
              <a:rPr lang="ru-RU" dirty="0"/>
              <a:t> в чем-то гибче, чем </a:t>
            </a:r>
            <a:r>
              <a:rPr lang="ru-RU" dirty="0" smtClean="0"/>
              <a:t>модули расширения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18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модуля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Подключение модуля к программе на </a:t>
            </a:r>
            <a:r>
              <a:rPr lang="ru-RU" dirty="0" err="1"/>
              <a:t>Python</a:t>
            </a:r>
            <a:r>
              <a:rPr lang="ru-RU" dirty="0"/>
              <a:t> осуществляется </a:t>
            </a:r>
            <a:r>
              <a:rPr lang="ru-RU" dirty="0" smtClean="0"/>
              <a:t>с помощью </a:t>
            </a:r>
            <a:r>
              <a:rPr lang="ru-RU" dirty="0"/>
              <a:t>оператора </a:t>
            </a:r>
            <a:r>
              <a:rPr lang="en-US" dirty="0"/>
              <a:t>import.</a:t>
            </a:r>
          </a:p>
          <a:p>
            <a:pPr marL="0" indent="0">
              <a:buNone/>
            </a:pPr>
            <a:r>
              <a:rPr lang="ru-RU" dirty="0"/>
              <a:t>У него есть две формы: </a:t>
            </a:r>
            <a:r>
              <a:rPr lang="ru-RU" dirty="0" err="1"/>
              <a:t>import</a:t>
            </a:r>
            <a:r>
              <a:rPr lang="ru-RU" dirty="0"/>
              <a:t> и </a:t>
            </a:r>
            <a:r>
              <a:rPr lang="ru-RU" dirty="0" err="1"/>
              <a:t>from-import</a:t>
            </a:r>
            <a:r>
              <a:rPr lang="ru-RU" dirty="0"/>
              <a:t>:</a:t>
            </a:r>
          </a:p>
          <a:p>
            <a:r>
              <a:rPr lang="en-US" b="1" dirty="0" smtClean="0"/>
              <a:t>import </a:t>
            </a:r>
            <a:r>
              <a:rPr lang="en-US" b="1" dirty="0" err="1"/>
              <a:t>fibo</a:t>
            </a:r>
            <a:endParaRPr lang="en-US" b="1" dirty="0"/>
          </a:p>
          <a:p>
            <a:r>
              <a:rPr lang="en-US" b="1" dirty="0" smtClean="0"/>
              <a:t>from </a:t>
            </a:r>
            <a:r>
              <a:rPr lang="en-US" b="1" dirty="0" err="1"/>
              <a:t>fibo</a:t>
            </a:r>
            <a:r>
              <a:rPr lang="en-US" b="1" dirty="0"/>
              <a:t> import fib, fib2</a:t>
            </a:r>
          </a:p>
          <a:p>
            <a:r>
              <a:rPr lang="en-US" b="1" dirty="0" smtClean="0"/>
              <a:t>from </a:t>
            </a:r>
            <a:r>
              <a:rPr lang="en-US" b="1" dirty="0" err="1"/>
              <a:t>fibo</a:t>
            </a:r>
            <a:r>
              <a:rPr lang="en-US" b="1" dirty="0"/>
              <a:t> import </a:t>
            </a:r>
            <a:r>
              <a:rPr lang="en-US" b="1" dirty="0" smtClean="0"/>
              <a:t>*</a:t>
            </a:r>
            <a:endParaRPr lang="ru-RU" b="1" dirty="0" smtClean="0"/>
          </a:p>
          <a:p>
            <a:r>
              <a:rPr lang="en-US" dirty="0"/>
              <a:t>import string as _string</a:t>
            </a:r>
          </a:p>
          <a:p>
            <a:r>
              <a:rPr lang="en-US" dirty="0"/>
              <a:t>from </a:t>
            </a:r>
            <a:r>
              <a:rPr lang="en-US" dirty="0" err="1"/>
              <a:t>anydbm</a:t>
            </a:r>
            <a:r>
              <a:rPr lang="en-US" dirty="0"/>
              <a:t> import open as </a:t>
            </a:r>
            <a:r>
              <a:rPr lang="en-US" dirty="0" err="1"/>
              <a:t>dbopen</a:t>
            </a:r>
            <a:endParaRPr lang="en-US" b="1" dirty="0"/>
          </a:p>
          <a:p>
            <a:pPr marL="0" indent="0">
              <a:buNone/>
            </a:pPr>
            <a:r>
              <a:rPr lang="ru-RU" dirty="0"/>
              <a:t>С помощью первой формы с текущей областью </a:t>
            </a:r>
            <a:r>
              <a:rPr lang="ru-RU" dirty="0" smtClean="0"/>
              <a:t>видимости связывается </a:t>
            </a:r>
            <a:r>
              <a:rPr lang="ru-RU" dirty="0"/>
              <a:t>только имя, ссылающееся на объект модуля, а </a:t>
            </a:r>
            <a:r>
              <a:rPr lang="ru-RU" dirty="0" smtClean="0"/>
              <a:t>при использовании </a:t>
            </a:r>
            <a:r>
              <a:rPr lang="ru-RU" dirty="0"/>
              <a:t>второй - указанные имена (или </a:t>
            </a:r>
            <a:r>
              <a:rPr lang="ru-RU" dirty="0" smtClean="0"/>
              <a:t>все имена</a:t>
            </a:r>
            <a:r>
              <a:rPr lang="ru-RU" dirty="0"/>
              <a:t>, если применена </a:t>
            </a:r>
            <a:r>
              <a:rPr lang="ru-RU" b="1" dirty="0"/>
              <a:t>*</a:t>
            </a:r>
            <a:r>
              <a:rPr lang="ru-RU" dirty="0"/>
              <a:t>) объектов модуля связываются </a:t>
            </a:r>
            <a:r>
              <a:rPr lang="ru-RU" dirty="0" smtClean="0"/>
              <a:t>с текущей </a:t>
            </a:r>
            <a:r>
              <a:rPr lang="ru-RU" dirty="0"/>
              <a:t>областью видимости.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49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Lucida Console" panose="020B0609040504020204" pitchFamily="49" charset="0"/>
              </a:rPr>
              <a:t>def</a:t>
            </a:r>
            <a:r>
              <a:rPr lang="en-US" sz="1200" dirty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latin typeface="Lucida Console" panose="020B0609040504020204" pitchFamily="49" charset="0"/>
              </a:rPr>
              <a:t>generator(</a:t>
            </a:r>
            <a:r>
              <a:rPr lang="en-US" sz="1200" dirty="0" err="1" smtClean="0">
                <a:latin typeface="Lucida Console" panose="020B0609040504020204" pitchFamily="49" charset="0"/>
              </a:rPr>
              <a:t>itA</a:t>
            </a:r>
            <a:r>
              <a:rPr lang="en-US" sz="1200" dirty="0" smtClean="0">
                <a:latin typeface="Lucida Console" panose="020B0609040504020204" pitchFamily="49" charset="0"/>
              </a:rPr>
              <a:t>, </a:t>
            </a:r>
            <a:r>
              <a:rPr lang="en-US" sz="1200" dirty="0" err="1" smtClean="0">
                <a:latin typeface="Lucida Console" panose="020B0609040504020204" pitchFamily="49" charset="0"/>
              </a:rPr>
              <a:t>itB</a:t>
            </a:r>
            <a:r>
              <a:rPr lang="en-US" sz="12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try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next(</a:t>
            </a:r>
            <a:r>
              <a:rPr lang="en-US" sz="1200" dirty="0" err="1" smtClean="0">
                <a:latin typeface="Lucida Console" panose="020B0609040504020204" pitchFamily="49" charset="0"/>
              </a:rPr>
              <a:t>itA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try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next(</a:t>
            </a:r>
            <a:r>
              <a:rPr lang="en-US" sz="1200" dirty="0" err="1" smtClean="0">
                <a:latin typeface="Lucida Console" panose="020B0609040504020204" pitchFamily="49" charset="0"/>
              </a:rPr>
              <a:t>itB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while not 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and not 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if 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>
                <a:latin typeface="Lucida Console" panose="020B0609040504020204" pitchFamily="49" charset="0"/>
              </a:rPr>
              <a:t> &lt; 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afirst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try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next(</a:t>
            </a:r>
            <a:r>
              <a:rPr lang="en-US" sz="1200" dirty="0" err="1" smtClean="0">
                <a:latin typeface="Lucida Console" panose="020B0609040504020204" pitchFamily="49" charset="0"/>
              </a:rPr>
              <a:t>itA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smtClean="0">
                <a:latin typeface="Lucida Console" panose="020B0609040504020204" pitchFamily="49" charset="0"/>
              </a:rPr>
              <a:t>if 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>
                <a:latin typeface="Lucida Console" panose="020B0609040504020204" pitchFamily="49" charset="0"/>
              </a:rPr>
              <a:t> &lt;= </a:t>
            </a:r>
            <a:r>
              <a:rPr lang="en-US" sz="1200" dirty="0" err="1">
                <a:latin typeface="Lucida Console" panose="020B0609040504020204" pitchFamily="49" charset="0"/>
              </a:rPr>
              <a:t>afirst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bfirst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</a:t>
            </a:r>
            <a:r>
              <a:rPr lang="en-US" sz="1200" dirty="0" smtClean="0">
                <a:latin typeface="Lucida Console" panose="020B0609040504020204" pitchFamily="49" charset="0"/>
              </a:rPr>
              <a:t>	try: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bfirst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next(</a:t>
            </a:r>
            <a:r>
              <a:rPr lang="en-US" sz="1200" dirty="0" err="1" smtClean="0">
                <a:latin typeface="Lucida Console" panose="020B0609040504020204" pitchFamily="49" charset="0"/>
              </a:rPr>
              <a:t>itB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except </a:t>
            </a:r>
            <a:r>
              <a:rPr lang="en-US" sz="1200" dirty="0" err="1">
                <a:latin typeface="Lucida Console" panose="020B0609040504020204" pitchFamily="49" charset="0"/>
              </a:rPr>
              <a:t>StopIteration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	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>
                <a:latin typeface="Lucida Console" panose="020B0609040504020204" pitchFamily="49" charset="0"/>
              </a:rPr>
              <a:t> = </a:t>
            </a:r>
            <a:r>
              <a:rPr lang="en-US" sz="12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if </a:t>
            </a:r>
            <a:r>
              <a:rPr lang="en-US" sz="1200" dirty="0">
                <a:latin typeface="Lucida Console" panose="020B0609040504020204" pitchFamily="49" charset="0"/>
              </a:rPr>
              <a:t>not </a:t>
            </a:r>
            <a:r>
              <a:rPr lang="en-US" sz="1200" dirty="0" err="1">
                <a:latin typeface="Lucida Console" panose="020B0609040504020204" pitchFamily="49" charset="0"/>
              </a:rPr>
              <a:t>aempty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</a:t>
            </a:r>
            <a:r>
              <a:rPr lang="en-US" sz="1200" dirty="0" smtClean="0">
                <a:latin typeface="Lucida Console" panose="020B0609040504020204" pitchFamily="49" charset="0"/>
              </a:rPr>
              <a:t>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afirst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while 1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</a:t>
            </a:r>
            <a:r>
              <a:rPr lang="en-US" sz="1200" dirty="0" smtClean="0">
                <a:latin typeface="Lucida Console" panose="020B0609040504020204" pitchFamily="49" charset="0"/>
              </a:rPr>
              <a:t>next(</a:t>
            </a:r>
            <a:r>
              <a:rPr lang="en-US" sz="1200" dirty="0" err="1" smtClean="0">
                <a:latin typeface="Lucida Console" panose="020B0609040504020204" pitchFamily="49" charset="0"/>
              </a:rPr>
              <a:t>itA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if not </a:t>
            </a:r>
            <a:r>
              <a:rPr lang="en-US" sz="1200" dirty="0" err="1">
                <a:latin typeface="Lucida Console" panose="020B0609040504020204" pitchFamily="49" charset="0"/>
              </a:rPr>
              <a:t>bempty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yield </a:t>
            </a:r>
            <a:r>
              <a:rPr lang="en-US" sz="1200" dirty="0" err="1" smtClean="0">
                <a:latin typeface="Lucida Console" panose="020B0609040504020204" pitchFamily="49" charset="0"/>
              </a:rPr>
              <a:t>bfirst</a:t>
            </a:r>
            <a:endParaRPr lang="en-US" sz="12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while 1</a:t>
            </a:r>
            <a:r>
              <a:rPr lang="en-US" sz="12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panose="020B0609040504020204" pitchFamily="49" charset="0"/>
              </a:rPr>
              <a:t>			yield </a:t>
            </a:r>
            <a:r>
              <a:rPr lang="en-US" sz="1200" dirty="0" smtClean="0">
                <a:latin typeface="Lucida Console" panose="020B0609040504020204" pitchFamily="49" charset="0"/>
              </a:rPr>
              <a:t>next(</a:t>
            </a:r>
            <a:r>
              <a:rPr lang="en-US" sz="1200" dirty="0" err="1" smtClean="0">
                <a:latin typeface="Lucida Console" panose="020B0609040504020204" pitchFamily="49" charset="0"/>
              </a:rPr>
              <a:t>itB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  <a:r>
              <a:rPr lang="en-US" sz="1200" dirty="0">
                <a:latin typeface="Lucida Console" panose="020B0609040504020204" pitchFamily="49" charset="0"/>
              </a:rPr>
              <a:t>		 </a:t>
            </a:r>
            <a:endParaRPr lang="ru-RU" sz="12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 err="1">
                <a:latin typeface="Lucida Console" panose="020B0609040504020204" pitchFamily="49" charset="0"/>
              </a:rPr>
              <a:t>def</a:t>
            </a:r>
            <a:r>
              <a:rPr lang="en-US" sz="1300" dirty="0">
                <a:latin typeface="Lucida Console" panose="020B0609040504020204" pitchFamily="49" charset="0"/>
              </a:rPr>
              <a:t> </a:t>
            </a:r>
            <a:r>
              <a:rPr lang="en-US" sz="1300" dirty="0" smtClean="0">
                <a:latin typeface="Lucida Console" panose="020B0609040504020204" pitchFamily="49" charset="0"/>
              </a:rPr>
              <a:t>generator(</a:t>
            </a:r>
            <a:r>
              <a:rPr lang="en-US" sz="1300" dirty="0" err="1" smtClean="0">
                <a:latin typeface="Lucida Console" panose="020B0609040504020204" pitchFamily="49" charset="0"/>
              </a:rPr>
              <a:t>itA</a:t>
            </a:r>
            <a:r>
              <a:rPr lang="en-US" sz="1300" dirty="0" smtClean="0">
                <a:latin typeface="Lucida Console" panose="020B0609040504020204" pitchFamily="49" charset="0"/>
              </a:rPr>
              <a:t>, </a:t>
            </a:r>
            <a:r>
              <a:rPr lang="en-US" sz="1300" dirty="0" err="1" smtClean="0">
                <a:latin typeface="Lucida Console" panose="020B0609040504020204" pitchFamily="49" charset="0"/>
              </a:rPr>
              <a:t>itB</a:t>
            </a:r>
            <a:r>
              <a:rPr lang="en-US" sz="13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try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err="1">
                <a:latin typeface="Lucida Console" panose="020B0609040504020204" pitchFamily="49" charset="0"/>
              </a:rPr>
              <a:t>afirst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next(</a:t>
            </a:r>
            <a:r>
              <a:rPr lang="en-US" sz="1300" dirty="0" err="1" smtClean="0">
                <a:latin typeface="Lucida Console" panose="020B0609040504020204" pitchFamily="49" charset="0"/>
              </a:rPr>
              <a:t>itA</a:t>
            </a:r>
            <a:r>
              <a:rPr lang="en-US" sz="13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err="1">
                <a:latin typeface="Lucida Console" panose="020B0609040504020204" pitchFamily="49" charset="0"/>
              </a:rPr>
              <a:t>aempty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except </a:t>
            </a:r>
            <a:r>
              <a:rPr lang="en-US" sz="1300" dirty="0" err="1">
                <a:latin typeface="Lucida Console" panose="020B0609040504020204" pitchFamily="49" charset="0"/>
              </a:rPr>
              <a:t>StopIteration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err="1">
                <a:latin typeface="Lucida Console" panose="020B0609040504020204" pitchFamily="49" charset="0"/>
              </a:rPr>
              <a:t>aempty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try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err="1">
                <a:latin typeface="Lucida Console" panose="020B0609040504020204" pitchFamily="49" charset="0"/>
              </a:rPr>
              <a:t>bfirst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next(</a:t>
            </a:r>
            <a:r>
              <a:rPr lang="en-US" sz="1300" dirty="0" err="1" smtClean="0">
                <a:latin typeface="Lucida Console" panose="020B0609040504020204" pitchFamily="49" charset="0"/>
              </a:rPr>
              <a:t>itB</a:t>
            </a:r>
            <a:r>
              <a:rPr lang="en-US" sz="13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err="1">
                <a:latin typeface="Lucida Console" panose="020B0609040504020204" pitchFamily="49" charset="0"/>
              </a:rPr>
              <a:t>bempty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except </a:t>
            </a:r>
            <a:r>
              <a:rPr lang="en-US" sz="1300" dirty="0" err="1">
                <a:latin typeface="Lucida Console" panose="020B0609040504020204" pitchFamily="49" charset="0"/>
              </a:rPr>
              <a:t>StopIteration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err="1">
                <a:latin typeface="Lucida Console" panose="020B0609040504020204" pitchFamily="49" charset="0"/>
              </a:rPr>
              <a:t>bempty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while not </a:t>
            </a:r>
            <a:r>
              <a:rPr lang="en-US" sz="1300" dirty="0" err="1">
                <a:latin typeface="Lucida Console" panose="020B0609040504020204" pitchFamily="49" charset="0"/>
              </a:rPr>
              <a:t>aempty</a:t>
            </a:r>
            <a:r>
              <a:rPr lang="en-US" sz="1300" dirty="0">
                <a:latin typeface="Lucida Console" panose="020B0609040504020204" pitchFamily="49" charset="0"/>
              </a:rPr>
              <a:t> and not </a:t>
            </a:r>
            <a:r>
              <a:rPr lang="en-US" sz="1300" dirty="0" err="1">
                <a:latin typeface="Lucida Console" panose="020B0609040504020204" pitchFamily="49" charset="0"/>
              </a:rPr>
              <a:t>bempty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if </a:t>
            </a:r>
            <a:r>
              <a:rPr lang="en-US" sz="1300" dirty="0" err="1">
                <a:latin typeface="Lucida Console" panose="020B0609040504020204" pitchFamily="49" charset="0"/>
              </a:rPr>
              <a:t>afirst</a:t>
            </a:r>
            <a:r>
              <a:rPr lang="en-US" sz="1300" dirty="0">
                <a:latin typeface="Lucida Console" panose="020B0609040504020204" pitchFamily="49" charset="0"/>
              </a:rPr>
              <a:t> &lt; </a:t>
            </a:r>
            <a:r>
              <a:rPr lang="en-US" sz="1300" dirty="0" err="1">
                <a:latin typeface="Lucida Console" panose="020B0609040504020204" pitchFamily="49" charset="0"/>
              </a:rPr>
              <a:t>bfirst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yield </a:t>
            </a:r>
            <a:r>
              <a:rPr lang="en-US" sz="1300" dirty="0" err="1" smtClean="0">
                <a:latin typeface="Lucida Console" panose="020B0609040504020204" pitchFamily="49" charset="0"/>
              </a:rPr>
              <a:t>afirst</a:t>
            </a:r>
            <a:endParaRPr lang="en-US" sz="13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try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	</a:t>
            </a:r>
            <a:r>
              <a:rPr lang="en-US" sz="1300" dirty="0" err="1">
                <a:latin typeface="Lucida Console" panose="020B0609040504020204" pitchFamily="49" charset="0"/>
              </a:rPr>
              <a:t>afirst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next(</a:t>
            </a:r>
            <a:r>
              <a:rPr lang="en-US" sz="1300" dirty="0" err="1" smtClean="0">
                <a:latin typeface="Lucida Console" panose="020B0609040504020204" pitchFamily="49" charset="0"/>
              </a:rPr>
              <a:t>itA</a:t>
            </a:r>
            <a:r>
              <a:rPr lang="en-US" sz="13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	</a:t>
            </a:r>
            <a:r>
              <a:rPr lang="en-US" sz="1300" dirty="0" err="1">
                <a:latin typeface="Lucida Console" panose="020B0609040504020204" pitchFamily="49" charset="0"/>
              </a:rPr>
              <a:t>aempty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except </a:t>
            </a:r>
            <a:r>
              <a:rPr lang="en-US" sz="1300" dirty="0" err="1">
                <a:latin typeface="Lucida Console" panose="020B0609040504020204" pitchFamily="49" charset="0"/>
              </a:rPr>
              <a:t>StopIteration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	</a:t>
            </a:r>
            <a:r>
              <a:rPr lang="en-US" sz="1300" dirty="0" err="1">
                <a:latin typeface="Lucida Console" panose="020B0609040504020204" pitchFamily="49" charset="0"/>
              </a:rPr>
              <a:t>aempty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smtClean="0">
                <a:latin typeface="Lucida Console" panose="020B0609040504020204" pitchFamily="49" charset="0"/>
              </a:rPr>
              <a:t>if </a:t>
            </a:r>
            <a:r>
              <a:rPr lang="en-US" sz="1300" dirty="0" err="1">
                <a:latin typeface="Lucida Console" panose="020B0609040504020204" pitchFamily="49" charset="0"/>
              </a:rPr>
              <a:t>bfirst</a:t>
            </a:r>
            <a:r>
              <a:rPr lang="en-US" sz="1300" dirty="0">
                <a:latin typeface="Lucida Console" panose="020B0609040504020204" pitchFamily="49" charset="0"/>
              </a:rPr>
              <a:t> &lt;= </a:t>
            </a:r>
            <a:r>
              <a:rPr lang="en-US" sz="1300" dirty="0" err="1">
                <a:latin typeface="Lucida Console" panose="020B0609040504020204" pitchFamily="49" charset="0"/>
              </a:rPr>
              <a:t>afirst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yield </a:t>
            </a:r>
            <a:r>
              <a:rPr lang="en-US" sz="1300" dirty="0" err="1" smtClean="0">
                <a:latin typeface="Lucida Console" panose="020B0609040504020204" pitchFamily="49" charset="0"/>
              </a:rPr>
              <a:t>bfirst</a:t>
            </a:r>
            <a:endParaRPr lang="en-US" sz="13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smtClean="0">
                <a:latin typeface="Lucida Console" panose="020B0609040504020204" pitchFamily="49" charset="0"/>
              </a:rPr>
              <a:t>	try: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	</a:t>
            </a:r>
            <a:r>
              <a:rPr lang="en-US" sz="1300" dirty="0" err="1">
                <a:latin typeface="Lucida Console" panose="020B0609040504020204" pitchFamily="49" charset="0"/>
              </a:rPr>
              <a:t>bfirst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next(</a:t>
            </a:r>
            <a:r>
              <a:rPr lang="en-US" sz="1300" dirty="0" err="1" smtClean="0">
                <a:latin typeface="Lucida Console" panose="020B0609040504020204" pitchFamily="49" charset="0"/>
              </a:rPr>
              <a:t>itB</a:t>
            </a:r>
            <a:r>
              <a:rPr lang="en-US" sz="13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	</a:t>
            </a:r>
            <a:r>
              <a:rPr lang="en-US" sz="1300" dirty="0" err="1">
                <a:latin typeface="Lucida Console" panose="020B0609040504020204" pitchFamily="49" charset="0"/>
              </a:rPr>
              <a:t>bempty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except </a:t>
            </a:r>
            <a:r>
              <a:rPr lang="en-US" sz="1300" dirty="0" err="1">
                <a:latin typeface="Lucida Console" panose="020B0609040504020204" pitchFamily="49" charset="0"/>
              </a:rPr>
              <a:t>StopIteration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		</a:t>
            </a:r>
            <a:r>
              <a:rPr lang="en-US" sz="1300" dirty="0" err="1">
                <a:latin typeface="Lucida Console" panose="020B0609040504020204" pitchFamily="49" charset="0"/>
              </a:rPr>
              <a:t>bempty</a:t>
            </a:r>
            <a:r>
              <a:rPr lang="en-US" sz="1300" dirty="0">
                <a:latin typeface="Lucida Console" panose="020B0609040504020204" pitchFamily="49" charset="0"/>
              </a:rPr>
              <a:t> = </a:t>
            </a:r>
            <a:r>
              <a:rPr lang="en-US" sz="13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</a:t>
            </a:r>
            <a:r>
              <a:rPr lang="en-US" sz="1300" dirty="0" smtClean="0">
                <a:latin typeface="Lucida Console" panose="020B0609040504020204" pitchFamily="49" charset="0"/>
              </a:rPr>
              <a:t>if </a:t>
            </a:r>
            <a:r>
              <a:rPr lang="en-US" sz="1300" dirty="0">
                <a:latin typeface="Lucida Console" panose="020B0609040504020204" pitchFamily="49" charset="0"/>
              </a:rPr>
              <a:t>not </a:t>
            </a:r>
            <a:r>
              <a:rPr lang="en-US" sz="1300" dirty="0" err="1">
                <a:latin typeface="Lucida Console" panose="020B0609040504020204" pitchFamily="49" charset="0"/>
              </a:rPr>
              <a:t>aempty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</a:t>
            </a:r>
            <a:r>
              <a:rPr lang="en-US" sz="1300" dirty="0" smtClean="0">
                <a:latin typeface="Lucida Console" panose="020B0609040504020204" pitchFamily="49" charset="0"/>
              </a:rPr>
              <a:t>	yield </a:t>
            </a:r>
            <a:r>
              <a:rPr lang="en-US" sz="1300" dirty="0" err="1" smtClean="0">
                <a:latin typeface="Lucida Console" panose="020B0609040504020204" pitchFamily="49" charset="0"/>
              </a:rPr>
              <a:t>afirst</a:t>
            </a:r>
            <a:endParaRPr lang="en-US" sz="13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</a:t>
            </a:r>
            <a:r>
              <a:rPr lang="en-US" sz="1300" dirty="0" smtClean="0">
                <a:latin typeface="Lucida Console" panose="020B0609040504020204" pitchFamily="49" charset="0"/>
              </a:rPr>
              <a:t>yield from </a:t>
            </a:r>
            <a:r>
              <a:rPr lang="en-US" sz="1300" dirty="0" err="1" smtClean="0">
                <a:latin typeface="Lucida Console" panose="020B0609040504020204" pitchFamily="49" charset="0"/>
              </a:rPr>
              <a:t>itA</a:t>
            </a:r>
            <a:endParaRPr lang="en-US" sz="13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if not </a:t>
            </a:r>
            <a:r>
              <a:rPr lang="en-US" sz="1300" dirty="0" err="1">
                <a:latin typeface="Lucida Console" panose="020B0609040504020204" pitchFamily="49" charset="0"/>
              </a:rPr>
              <a:t>bempty</a:t>
            </a:r>
            <a:r>
              <a:rPr lang="en-US" sz="13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yield </a:t>
            </a:r>
            <a:r>
              <a:rPr lang="en-US" sz="1300" dirty="0" err="1" smtClean="0">
                <a:latin typeface="Lucida Console" panose="020B0609040504020204" pitchFamily="49" charset="0"/>
              </a:rPr>
              <a:t>bfirst</a:t>
            </a:r>
            <a:endParaRPr lang="en-US" sz="13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latin typeface="Lucida Console" panose="020B0609040504020204" pitchFamily="49" charset="0"/>
              </a:rPr>
              <a:t>		yield from </a:t>
            </a:r>
            <a:r>
              <a:rPr lang="en-US" sz="1300" dirty="0" err="1" smtClean="0">
                <a:latin typeface="Lucida Console" panose="020B0609040504020204" pitchFamily="49" charset="0"/>
              </a:rPr>
              <a:t>itB</a:t>
            </a:r>
            <a:endParaRPr lang="en-US" sz="13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Lucida Console" panose="020B0609040504020204" pitchFamily="49" charset="0"/>
              </a:rPr>
              <a:t>def</a:t>
            </a:r>
            <a:r>
              <a:rPr lang="en-US" sz="1500" dirty="0">
                <a:latin typeface="Lucida Console" panose="020B0609040504020204" pitchFamily="49" charset="0"/>
              </a:rPr>
              <a:t> </a:t>
            </a:r>
            <a:r>
              <a:rPr lang="en-US" sz="1500" dirty="0" smtClean="0">
                <a:latin typeface="Lucida Console" panose="020B0609040504020204" pitchFamily="49" charset="0"/>
              </a:rPr>
              <a:t>generator(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try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aempty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except </a:t>
            </a:r>
            <a:r>
              <a:rPr lang="en-US" sz="1500" dirty="0" err="1">
                <a:latin typeface="Lucida Console" panose="020B0609040504020204" pitchFamily="49" charset="0"/>
              </a:rPr>
              <a:t>StopIteration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aempty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try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bempty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except </a:t>
            </a:r>
            <a:r>
              <a:rPr lang="en-US" sz="1500" dirty="0" err="1">
                <a:latin typeface="Lucida Console" panose="020B0609040504020204" pitchFamily="49" charset="0"/>
              </a:rPr>
              <a:t>StopIteration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bempty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while not </a:t>
            </a:r>
            <a:r>
              <a:rPr lang="en-US" sz="1500" dirty="0" err="1">
                <a:latin typeface="Lucida Console" panose="020B0609040504020204" pitchFamily="49" charset="0"/>
              </a:rPr>
              <a:t>aempty</a:t>
            </a:r>
            <a:r>
              <a:rPr lang="en-US" sz="1500" dirty="0">
                <a:latin typeface="Lucida Console" panose="020B0609040504020204" pitchFamily="49" charset="0"/>
              </a:rPr>
              <a:t> and not </a:t>
            </a:r>
            <a:r>
              <a:rPr lang="en-US" sz="1500" dirty="0" err="1">
                <a:latin typeface="Lucida Console" panose="020B0609040504020204" pitchFamily="49" charset="0"/>
              </a:rPr>
              <a:t>bempty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if 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>
                <a:latin typeface="Lucida Console" panose="020B0609040504020204" pitchFamily="49" charset="0"/>
              </a:rPr>
              <a:t> &lt; 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try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aempty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except </a:t>
            </a:r>
            <a:r>
              <a:rPr lang="en-US" sz="1500" dirty="0" err="1">
                <a:latin typeface="Lucida Console" panose="020B0609040504020204" pitchFamily="49" charset="0"/>
              </a:rPr>
              <a:t>StopIteration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aempty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smtClean="0">
                <a:latin typeface="Lucida Console" panose="020B0609040504020204" pitchFamily="49" charset="0"/>
              </a:rPr>
              <a:t>if 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>
                <a:latin typeface="Lucida Console" panose="020B0609040504020204" pitchFamily="49" charset="0"/>
              </a:rPr>
              <a:t> &lt;= 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smtClean="0">
                <a:latin typeface="Lucida Console" panose="020B0609040504020204" pitchFamily="49" charset="0"/>
              </a:rPr>
              <a:t>	try: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bempty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except </a:t>
            </a:r>
            <a:r>
              <a:rPr lang="en-US" sz="1500" dirty="0" err="1">
                <a:latin typeface="Lucida Console" panose="020B0609040504020204" pitchFamily="49" charset="0"/>
              </a:rPr>
              <a:t>StopIteration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bempty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if not </a:t>
            </a:r>
            <a:r>
              <a:rPr lang="en-US" sz="1500" dirty="0" err="1" smtClean="0">
                <a:latin typeface="Lucida Console" panose="020B0609040504020204" pitchFamily="49" charset="0"/>
              </a:rPr>
              <a:t>aempty</a:t>
            </a:r>
            <a:r>
              <a:rPr lang="en-US" sz="1500" dirty="0" smtClean="0">
                <a:latin typeface="Lucida Console" panose="020B0609040504020204" pitchFamily="49" charset="0"/>
              </a:rPr>
              <a:t> else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yield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itertools.chain</a:t>
            </a:r>
            <a:r>
              <a:rPr lang="en-US" sz="1500" dirty="0" smtClean="0">
                <a:latin typeface="Lucida Console" panose="020B0609040504020204" pitchFamily="49" charset="0"/>
              </a:rPr>
              <a:t>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  <a:endParaRPr lang="en-US" sz="15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 smtClean="0">
                <a:latin typeface="Lucida Console" panose="020B0609040504020204" pitchFamily="49" charset="0"/>
              </a:rPr>
              <a:t>def</a:t>
            </a:r>
            <a:r>
              <a:rPr lang="en-US" sz="1500" dirty="0" smtClean="0">
                <a:latin typeface="Lucida Console" panose="020B0609040504020204" pitchFamily="49" charset="0"/>
              </a:rPr>
              <a:t> generator(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=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 None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try: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= 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 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while True: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if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&lt;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	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	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= None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	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= 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else: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	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	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 None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		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 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except </a:t>
            </a:r>
            <a:r>
              <a:rPr lang="en-US" sz="1500" dirty="0" err="1" smtClean="0">
                <a:latin typeface="Lucida Console" panose="020B0609040504020204" pitchFamily="49" charset="0"/>
              </a:rPr>
              <a:t>StopIteration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if (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== None) else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	yield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itertools.chain</a:t>
            </a:r>
            <a:r>
              <a:rPr lang="en-US" sz="1500" dirty="0" smtClean="0">
                <a:latin typeface="Lucida Console" panose="020B0609040504020204" pitchFamily="49" charset="0"/>
              </a:rPr>
              <a:t>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  <a:endParaRPr lang="en-US" sz="15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43934"/>
            <a:ext cx="11015133" cy="6629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err="1">
                <a:latin typeface="Lucida Console" panose="020B0609040504020204" pitchFamily="49" charset="0"/>
              </a:rPr>
              <a:t>def</a:t>
            </a:r>
            <a:r>
              <a:rPr lang="en-US" sz="1500" dirty="0">
                <a:latin typeface="Lucida Console" panose="020B0609040504020204" pitchFamily="49" charset="0"/>
              </a:rPr>
              <a:t> </a:t>
            </a:r>
            <a:r>
              <a:rPr lang="en-US" sz="1500" dirty="0" smtClean="0">
                <a:latin typeface="Lucida Console" panose="020B0609040504020204" pitchFamily="49" charset="0"/>
              </a:rPr>
              <a:t>generator(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 None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try: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</a:t>
            </a:r>
            <a:r>
              <a:rPr lang="en-US" sz="1500" dirty="0">
                <a:latin typeface="Lucida Console" panose="020B0609040504020204" pitchFamily="49" charset="0"/>
              </a:rPr>
              <a:t>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	while </a:t>
            </a:r>
            <a:r>
              <a:rPr lang="en-US" sz="1500" dirty="0" smtClean="0">
                <a:latin typeface="Lucida Console" panose="020B0609040504020204" pitchFamily="49" charset="0"/>
              </a:rPr>
              <a:t>True: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		if 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>
                <a:latin typeface="Lucida Console" panose="020B0609040504020204" pitchFamily="49" charset="0"/>
              </a:rPr>
              <a:t> &lt; 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		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= 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afirst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		else: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			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</a:t>
            </a:r>
            <a:r>
              <a:rPr lang="en-US" sz="1500" dirty="0">
                <a:latin typeface="Lucida Console" panose="020B0609040504020204" pitchFamily="49" charset="0"/>
              </a:rPr>
              <a:t>= </a:t>
            </a:r>
            <a:r>
              <a:rPr lang="en-US" sz="1500" dirty="0" smtClean="0">
                <a:latin typeface="Lucida Console" panose="020B0609040504020204" pitchFamily="49" charset="0"/>
              </a:rPr>
              <a:t>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			</a:t>
            </a:r>
            <a:r>
              <a:rPr lang="en-US" sz="1500" dirty="0" err="1">
                <a:latin typeface="Lucida Console" panose="020B0609040504020204" pitchFamily="49" charset="0"/>
              </a:rPr>
              <a:t>bfirst</a:t>
            </a:r>
            <a:r>
              <a:rPr lang="en-US" sz="1500" dirty="0">
                <a:latin typeface="Lucida Console" panose="020B0609040504020204" pitchFamily="49" charset="0"/>
              </a:rPr>
              <a:t> = </a:t>
            </a:r>
            <a:r>
              <a:rPr lang="en-US" sz="1500" dirty="0" smtClean="0">
                <a:latin typeface="Lucida Console" panose="020B0609040504020204" pitchFamily="49" charset="0"/>
              </a:rPr>
              <a:t>next(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except </a:t>
            </a:r>
            <a:r>
              <a:rPr lang="en-US" sz="1500" dirty="0" err="1">
                <a:latin typeface="Lucida Console" panose="020B0609040504020204" pitchFamily="49" charset="0"/>
              </a:rPr>
              <a:t>StopIteration</a:t>
            </a:r>
            <a:r>
              <a:rPr lang="en-US" sz="1500" dirty="0" smtClean="0">
                <a:latin typeface="Lucida Console" panose="020B060904050402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	</a:t>
            </a:r>
            <a:r>
              <a:rPr lang="en-US" sz="1500" dirty="0" smtClean="0">
                <a:latin typeface="Lucida Console" panose="020B0609040504020204" pitchFamily="49" charset="0"/>
              </a:rPr>
              <a:t>yield </a:t>
            </a:r>
            <a:r>
              <a:rPr lang="en-US" sz="1500" dirty="0" err="1" smtClean="0">
                <a:latin typeface="Lucida Console" panose="020B0609040504020204" pitchFamily="49" charset="0"/>
              </a:rPr>
              <a:t>afirst</a:t>
            </a:r>
            <a:r>
              <a:rPr lang="en-US" sz="1500" dirty="0" smtClean="0">
                <a:latin typeface="Lucida Console" panose="020B0609040504020204" pitchFamily="49" charset="0"/>
              </a:rPr>
              <a:t> if (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r>
              <a:rPr lang="en-US" sz="1500" dirty="0" smtClean="0">
                <a:latin typeface="Lucida Console" panose="020B0609040504020204" pitchFamily="49" charset="0"/>
              </a:rPr>
              <a:t> == None) else </a:t>
            </a:r>
            <a:r>
              <a:rPr lang="en-US" sz="1500" dirty="0" err="1" smtClean="0">
                <a:latin typeface="Lucida Console" panose="020B0609040504020204" pitchFamily="49" charset="0"/>
              </a:rPr>
              <a:t>bfirst</a:t>
            </a:r>
            <a:endParaRPr lang="en-US" sz="1500" dirty="0" smtClean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>
                <a:latin typeface="Lucida Console" panose="020B0609040504020204" pitchFamily="49" charset="0"/>
              </a:rPr>
              <a:t>	</a:t>
            </a:r>
            <a:r>
              <a:rPr lang="en-US" sz="1500" dirty="0">
                <a:latin typeface="Lucida Console" panose="020B0609040504020204" pitchFamily="49" charset="0"/>
              </a:rPr>
              <a:t>	yield from </a:t>
            </a:r>
            <a:r>
              <a:rPr lang="en-US" sz="1500" dirty="0" err="1" smtClean="0">
                <a:latin typeface="Lucida Console" panose="020B0609040504020204" pitchFamily="49" charset="0"/>
              </a:rPr>
              <a:t>itertools.chain</a:t>
            </a:r>
            <a:r>
              <a:rPr lang="en-US" sz="1500" dirty="0" smtClean="0">
                <a:latin typeface="Lucida Console" panose="020B0609040504020204" pitchFamily="49" charset="0"/>
              </a:rPr>
              <a:t>(</a:t>
            </a:r>
            <a:r>
              <a:rPr lang="en-US" sz="1500" dirty="0" err="1" smtClean="0">
                <a:latin typeface="Lucida Console" panose="020B0609040504020204" pitchFamily="49" charset="0"/>
              </a:rPr>
              <a:t>itA</a:t>
            </a:r>
            <a:r>
              <a:rPr lang="en-US" sz="1500" dirty="0" smtClean="0">
                <a:latin typeface="Lucida Console" panose="020B0609040504020204" pitchFamily="49" charset="0"/>
              </a:rPr>
              <a:t>, </a:t>
            </a:r>
            <a:r>
              <a:rPr lang="en-US" sz="1500" dirty="0" err="1" smtClean="0">
                <a:latin typeface="Lucida Console" panose="020B0609040504020204" pitchFamily="49" charset="0"/>
              </a:rPr>
              <a:t>itB</a:t>
            </a:r>
            <a:r>
              <a:rPr lang="en-US" sz="1500" dirty="0" smtClean="0">
                <a:latin typeface="Lucida Console" panose="020B0609040504020204" pitchFamily="49" charset="0"/>
              </a:rPr>
              <a:t>)</a:t>
            </a:r>
            <a:endParaRPr lang="en-US" sz="15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170</TotalTime>
  <Words>1314</Words>
  <Application>Microsoft Office PowerPoint</Application>
  <PresentationFormat>Широкоэкранный</PresentationFormat>
  <Paragraphs>487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Corbel</vt:lpstr>
      <vt:lpstr>Lucida Console</vt:lpstr>
      <vt:lpstr>Глубина</vt:lpstr>
      <vt:lpstr>Презентация PowerPoint</vt:lpstr>
      <vt:lpstr>MergeSort</vt:lpstr>
      <vt:lpstr>Merge…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MergeSort…</vt:lpstr>
      <vt:lpstr>MergeSort…</vt:lpstr>
      <vt:lpstr>Python</vt:lpstr>
      <vt:lpstr>Это уточка…</vt:lpstr>
      <vt:lpstr>Утиная типизация</vt:lpstr>
      <vt:lpstr>Утиная типизация</vt:lpstr>
      <vt:lpstr>Принципы ООП</vt:lpstr>
      <vt:lpstr>Определение класса</vt:lpstr>
      <vt:lpstr>Методы класса</vt:lpstr>
      <vt:lpstr>Создание экземпляра класса (инстанцирование)</vt:lpstr>
      <vt:lpstr>Конструктор и «деструктор»</vt:lpstr>
      <vt:lpstr>Инкапсуляция</vt:lpstr>
      <vt:lpstr>Инкапсуляция</vt:lpstr>
      <vt:lpstr>Отличие __attr от C++ private</vt:lpstr>
      <vt:lpstr>Почему так происходит?</vt:lpstr>
      <vt:lpstr>Как нам скрыть что-то?</vt:lpstr>
      <vt:lpstr>Property</vt:lpstr>
      <vt:lpstr>Property – другой вариант</vt:lpstr>
      <vt:lpstr>Порядок разрешения доступа к методам и полям</vt:lpstr>
      <vt:lpstr>Полиморфизм</vt:lpstr>
      <vt:lpstr>Полиморфизм</vt:lpstr>
      <vt:lpstr>Имитация чисто виртуальных методов (NotImplementedException)</vt:lpstr>
      <vt:lpstr>Еще немного декораторов</vt:lpstr>
      <vt:lpstr>Управление иерархией наследования</vt:lpstr>
      <vt:lpstr>Имитация встроенных типов</vt:lpstr>
      <vt:lpstr>Магические методы</vt:lpstr>
      <vt:lpstr>Отношения между классами  Наследование и множественное наследование</vt:lpstr>
      <vt:lpstr>«Строгая» типизация</vt:lpstr>
      <vt:lpstr>Python</vt:lpstr>
      <vt:lpstr>Модуль</vt:lpstr>
      <vt:lpstr>Как написать модуль</vt:lpstr>
      <vt:lpstr>Программа на Python</vt:lpstr>
      <vt:lpstr>Модули расширения</vt:lpstr>
      <vt:lpstr>Подключение модуля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Кузнецов</dc:creator>
  <cp:lastModifiedBy>Антон Кузнецов</cp:lastModifiedBy>
  <cp:revision>114</cp:revision>
  <dcterms:created xsi:type="dcterms:W3CDTF">2013-10-25T09:08:07Z</dcterms:created>
  <dcterms:modified xsi:type="dcterms:W3CDTF">2013-10-25T11:58:30Z</dcterms:modified>
</cp:coreProperties>
</file>